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0" r:id="rId4"/>
    <p:sldId id="262" r:id="rId5"/>
    <p:sldId id="275" r:id="rId6"/>
    <p:sldId id="277" r:id="rId7"/>
    <p:sldId id="272" r:id="rId8"/>
    <p:sldId id="274" r:id="rId9"/>
    <p:sldId id="259" r:id="rId10"/>
    <p:sldId id="266"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EF748F-4B75-685A-B1F4-FE33324EA29D}" name="Michele Mosley" initials="MM" userId="S::mmosley@youthbridge.org::13177ab4-a8da-4daf-8fec-3d65a2eda79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51A6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DD1F9-8A12-45C5-8E1B-521057CF0390}" v="55" dt="2024-06-25T23:32:58.7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390"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Ioakimides" userId="d28b8751247733a9" providerId="LiveId" clId="{0ACDD1F9-8A12-45C5-8E1B-521057CF0390}"/>
    <pc:docChg chg="undo custSel modSld">
      <pc:chgData name="Nick Ioakimides" userId="d28b8751247733a9" providerId="LiveId" clId="{0ACDD1F9-8A12-45C5-8E1B-521057CF0390}" dt="2024-06-26T23:51:55.221" v="368" actId="179"/>
      <pc:docMkLst>
        <pc:docMk/>
      </pc:docMkLst>
      <pc:sldChg chg="addSp delSp modSp mod delCm">
        <pc:chgData name="Nick Ioakimides" userId="d28b8751247733a9" providerId="LiveId" clId="{0ACDD1F9-8A12-45C5-8E1B-521057CF0390}" dt="2024-06-25T23:03:57.169" v="263" actId="165"/>
        <pc:sldMkLst>
          <pc:docMk/>
          <pc:sldMk cId="2897959114" sldId="256"/>
        </pc:sldMkLst>
        <pc:spChg chg="mod">
          <ac:chgData name="Nick Ioakimides" userId="d28b8751247733a9" providerId="LiveId" clId="{0ACDD1F9-8A12-45C5-8E1B-521057CF0390}" dt="2024-06-25T22:55:41.317" v="31" actId="313"/>
          <ac:spMkLst>
            <pc:docMk/>
            <pc:sldMk cId="2897959114" sldId="256"/>
            <ac:spMk id="2" creationId="{6E67F912-CEAA-88C6-4331-16362F32E2E1}"/>
          </ac:spMkLst>
        </pc:spChg>
        <pc:spChg chg="mod">
          <ac:chgData name="Nick Ioakimides" userId="d28b8751247733a9" providerId="LiveId" clId="{0ACDD1F9-8A12-45C5-8E1B-521057CF0390}" dt="2024-06-25T23:03:47.936" v="260" actId="14100"/>
          <ac:spMkLst>
            <pc:docMk/>
            <pc:sldMk cId="2897959114" sldId="256"/>
            <ac:spMk id="4" creationId="{AF56C15C-BEED-4E71-D42B-69E95AA496DE}"/>
          </ac:spMkLst>
        </pc:spChg>
        <pc:grpChg chg="add del mod">
          <ac:chgData name="Nick Ioakimides" userId="d28b8751247733a9" providerId="LiveId" clId="{0ACDD1F9-8A12-45C5-8E1B-521057CF0390}" dt="2024-06-25T23:03:57.169" v="263" actId="165"/>
          <ac:grpSpMkLst>
            <pc:docMk/>
            <pc:sldMk cId="2897959114" sldId="256"/>
            <ac:grpSpMk id="8" creationId="{84C36EAC-DF97-9A68-B1CF-F6EC817C81EF}"/>
          </ac:grpSpMkLst>
        </pc:grpChg>
        <pc:picChg chg="mod topLvl">
          <ac:chgData name="Nick Ioakimides" userId="d28b8751247733a9" providerId="LiveId" clId="{0ACDD1F9-8A12-45C5-8E1B-521057CF0390}" dt="2024-06-25T23:03:57.169" v="263" actId="165"/>
          <ac:picMkLst>
            <pc:docMk/>
            <pc:sldMk cId="2897959114" sldId="256"/>
            <ac:picMk id="6" creationId="{F6F892EB-E145-E6DB-2652-54ACC0FBBC79}"/>
          </ac:picMkLst>
        </pc:picChg>
        <pc:picChg chg="add mod topLvl">
          <ac:chgData name="Nick Ioakimides" userId="d28b8751247733a9" providerId="LiveId" clId="{0ACDD1F9-8A12-45C5-8E1B-521057CF0390}" dt="2024-06-25T23:03:57.169" v="263" actId="165"/>
          <ac:picMkLst>
            <pc:docMk/>
            <pc:sldMk cId="2897959114" sldId="256"/>
            <ac:picMk id="7" creationId="{4C3C7BEE-BA2A-C874-90C9-7976F2CB9E0F}"/>
          </ac:picMkLst>
        </pc:picChg>
        <pc:picChg chg="del">
          <ac:chgData name="Nick Ioakimides" userId="d28b8751247733a9" providerId="LiveId" clId="{0ACDD1F9-8A12-45C5-8E1B-521057CF0390}" dt="2024-06-25T22:55:19.150" v="15" actId="478"/>
          <ac:picMkLst>
            <pc:docMk/>
            <pc:sldMk cId="2897959114" sldId="256"/>
            <ac:picMk id="1026" creationId="{7706B627-9B36-1B14-ED4E-160983CBBB3F}"/>
          </ac:picMkLst>
        </pc:picChg>
        <pc:extLst>
          <p:ext xmlns:p="http://schemas.openxmlformats.org/presentationml/2006/main" uri="{D6D511B9-2390-475A-947B-AFAB55BFBCF1}">
            <pc226:cmChg xmlns:pc226="http://schemas.microsoft.com/office/powerpoint/2022/06/main/command" chg="del">
              <pc226:chgData name="Nick Ioakimides" userId="d28b8751247733a9" providerId="LiveId" clId="{0ACDD1F9-8A12-45C5-8E1B-521057CF0390}" dt="2024-06-25T22:55:44.758" v="32"/>
              <pc2:cmMkLst xmlns:pc2="http://schemas.microsoft.com/office/powerpoint/2019/9/main/command">
                <pc:docMk/>
                <pc:sldMk cId="2897959114" sldId="256"/>
                <pc2:cmMk id="{5969393E-722F-4A07-AD89-1096DC14AFD1}"/>
              </pc2:cmMkLst>
            </pc226:cmChg>
          </p:ext>
        </pc:extLst>
      </pc:sldChg>
      <pc:sldChg chg="modSp mod">
        <pc:chgData name="Nick Ioakimides" userId="d28b8751247733a9" providerId="LiveId" clId="{0ACDD1F9-8A12-45C5-8E1B-521057CF0390}" dt="2024-06-25T23:00:27.872" v="238" actId="20577"/>
        <pc:sldMkLst>
          <pc:docMk/>
          <pc:sldMk cId="566256960" sldId="259"/>
        </pc:sldMkLst>
        <pc:spChg chg="mod">
          <ac:chgData name="Nick Ioakimides" userId="d28b8751247733a9" providerId="LiveId" clId="{0ACDD1F9-8A12-45C5-8E1B-521057CF0390}" dt="2024-06-25T23:00:27.872" v="238" actId="20577"/>
          <ac:spMkLst>
            <pc:docMk/>
            <pc:sldMk cId="566256960" sldId="259"/>
            <ac:spMk id="3" creationId="{B00AE4A9-0EA6-1008-633F-A7C092CB0B50}"/>
          </ac:spMkLst>
        </pc:spChg>
      </pc:sldChg>
      <pc:sldChg chg="modSp mod delCm modCm">
        <pc:chgData name="Nick Ioakimides" userId="d28b8751247733a9" providerId="LiveId" clId="{0ACDD1F9-8A12-45C5-8E1B-521057CF0390}" dt="2024-06-25T22:56:25.536" v="63" actId="20577"/>
        <pc:sldMkLst>
          <pc:docMk/>
          <pc:sldMk cId="2979084000" sldId="260"/>
        </pc:sldMkLst>
        <pc:spChg chg="mod">
          <ac:chgData name="Nick Ioakimides" userId="d28b8751247733a9" providerId="LiveId" clId="{0ACDD1F9-8A12-45C5-8E1B-521057CF0390}" dt="2024-06-25T22:56:25.536" v="63" actId="20577"/>
          <ac:spMkLst>
            <pc:docMk/>
            <pc:sldMk cId="2979084000" sldId="260"/>
            <ac:spMk id="7" creationId="{59585497-CBA6-55D3-4B79-066FC260ED49}"/>
          </ac:spMkLst>
        </pc:spChg>
        <pc:extLst>
          <p:ext xmlns:p="http://schemas.openxmlformats.org/presentationml/2006/main" uri="{D6D511B9-2390-475A-947B-AFAB55BFBCF1}">
            <pc226:cmChg xmlns:pc226="http://schemas.microsoft.com/office/powerpoint/2022/06/main/command" chg="del mod">
              <pc226:chgData name="Nick Ioakimides" userId="d28b8751247733a9" providerId="LiveId" clId="{0ACDD1F9-8A12-45C5-8E1B-521057CF0390}" dt="2024-06-25T22:56:18.918" v="62"/>
              <pc2:cmMkLst xmlns:pc2="http://schemas.microsoft.com/office/powerpoint/2019/9/main/command">
                <pc:docMk/>
                <pc:sldMk cId="2979084000" sldId="260"/>
                <pc2:cmMk id="{CF18FFCC-A1CD-44E6-B859-152CFBE82ED7}"/>
              </pc2:cmMkLst>
            </pc226:cmChg>
          </p:ext>
        </pc:extLst>
      </pc:sldChg>
      <pc:sldChg chg="modSp mod delCm modCm">
        <pc:chgData name="Nick Ioakimides" userId="d28b8751247733a9" providerId="LiveId" clId="{0ACDD1F9-8A12-45C5-8E1B-521057CF0390}" dt="2024-06-25T22:57:17.347" v="74"/>
        <pc:sldMkLst>
          <pc:docMk/>
          <pc:sldMk cId="3530104967" sldId="262"/>
        </pc:sldMkLst>
        <pc:spChg chg="mod">
          <ac:chgData name="Nick Ioakimides" userId="d28b8751247733a9" providerId="LiveId" clId="{0ACDD1F9-8A12-45C5-8E1B-521057CF0390}" dt="2024-06-25T22:56:54.022" v="73" actId="20577"/>
          <ac:spMkLst>
            <pc:docMk/>
            <pc:sldMk cId="3530104967" sldId="262"/>
            <ac:spMk id="8" creationId="{CE4EE444-534F-8125-5904-197950F754D8}"/>
          </ac:spMkLst>
        </pc:spChg>
        <pc:extLst>
          <p:ext xmlns:p="http://schemas.openxmlformats.org/presentationml/2006/main" uri="{D6D511B9-2390-475A-947B-AFAB55BFBCF1}">
            <pc226:cmChg xmlns:pc226="http://schemas.microsoft.com/office/powerpoint/2022/06/main/command" chg="del mod">
              <pc226:chgData name="Nick Ioakimides" userId="d28b8751247733a9" providerId="LiveId" clId="{0ACDD1F9-8A12-45C5-8E1B-521057CF0390}" dt="2024-06-25T22:57:17.347" v="74"/>
              <pc2:cmMkLst xmlns:pc2="http://schemas.microsoft.com/office/powerpoint/2019/9/main/command">
                <pc:docMk/>
                <pc:sldMk cId="3530104967" sldId="262"/>
                <pc2:cmMk id="{5629A3BC-FBDB-4C74-A2F3-5FCDE3F53F42}"/>
              </pc2:cmMkLst>
            </pc226:cmChg>
          </p:ext>
        </pc:extLst>
      </pc:sldChg>
      <pc:sldChg chg="modSp mod">
        <pc:chgData name="Nick Ioakimides" userId="d28b8751247733a9" providerId="LiveId" clId="{0ACDD1F9-8A12-45C5-8E1B-521057CF0390}" dt="2024-06-25T23:09:52.045" v="271" actId="1036"/>
        <pc:sldMkLst>
          <pc:docMk/>
          <pc:sldMk cId="739084125" sldId="265"/>
        </pc:sldMkLst>
        <pc:spChg chg="mod">
          <ac:chgData name="Nick Ioakimides" userId="d28b8751247733a9" providerId="LiveId" clId="{0ACDD1F9-8A12-45C5-8E1B-521057CF0390}" dt="2024-06-25T23:09:52.045" v="271" actId="1036"/>
          <ac:spMkLst>
            <pc:docMk/>
            <pc:sldMk cId="739084125" sldId="265"/>
            <ac:spMk id="15" creationId="{481FB690-681D-2CA0-B961-828997C1D7C2}"/>
          </ac:spMkLst>
        </pc:spChg>
      </pc:sldChg>
      <pc:sldChg chg="modSp mod">
        <pc:chgData name="Nick Ioakimides" userId="d28b8751247733a9" providerId="LiveId" clId="{0ACDD1F9-8A12-45C5-8E1B-521057CF0390}" dt="2024-06-26T23:51:55.221" v="368" actId="179"/>
        <pc:sldMkLst>
          <pc:docMk/>
          <pc:sldMk cId="2854697161" sldId="266"/>
        </pc:sldMkLst>
        <pc:graphicFrameChg chg="mod modGraphic">
          <ac:chgData name="Nick Ioakimides" userId="d28b8751247733a9" providerId="LiveId" clId="{0ACDD1F9-8A12-45C5-8E1B-521057CF0390}" dt="2024-06-26T23:51:55.221" v="368" actId="179"/>
          <ac:graphicFrameMkLst>
            <pc:docMk/>
            <pc:sldMk cId="2854697161" sldId="266"/>
            <ac:graphicFrameMk id="3" creationId="{8686834D-6974-1AE4-DDE9-17BA095CE09E}"/>
          </ac:graphicFrameMkLst>
        </pc:graphicFrameChg>
      </pc:sldChg>
      <pc:sldChg chg="modSp mod">
        <pc:chgData name="Nick Ioakimides" userId="d28b8751247733a9" providerId="LiveId" clId="{0ACDD1F9-8A12-45C5-8E1B-521057CF0390}" dt="2024-06-25T23:33:41.798" v="365" actId="14100"/>
        <pc:sldMkLst>
          <pc:docMk/>
          <pc:sldMk cId="3544746548" sldId="269"/>
        </pc:sldMkLst>
        <pc:spChg chg="mod">
          <ac:chgData name="Nick Ioakimides" userId="d28b8751247733a9" providerId="LiveId" clId="{0ACDD1F9-8A12-45C5-8E1B-521057CF0390}" dt="2024-06-25T23:33:41.798" v="365" actId="14100"/>
          <ac:spMkLst>
            <pc:docMk/>
            <pc:sldMk cId="3544746548" sldId="269"/>
            <ac:spMk id="15" creationId="{2395D9D9-2860-677D-C930-28B51C1D1332}"/>
          </ac:spMkLst>
        </pc:spChg>
        <pc:picChg chg="mod">
          <ac:chgData name="Nick Ioakimides" userId="d28b8751247733a9" providerId="LiveId" clId="{0ACDD1F9-8A12-45C5-8E1B-521057CF0390}" dt="2024-06-25T23:32:58.746" v="350" actId="1035"/>
          <ac:picMkLst>
            <pc:docMk/>
            <pc:sldMk cId="3544746548" sldId="269"/>
            <ac:picMk id="7" creationId="{2AEDA400-D62F-7AE4-7E9E-FBD9D4DE419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D929D-8E3C-E091-EF6E-C115FDF68B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5278BD-BE41-340F-8C4B-FFF98F1BEE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1A7197-A2D8-5BC1-C67D-00A7DD19439A}"/>
              </a:ext>
            </a:extLst>
          </p:cNvPr>
          <p:cNvSpPr>
            <a:spLocks noGrp="1"/>
          </p:cNvSpPr>
          <p:nvPr>
            <p:ph type="dt" sz="half" idx="10"/>
          </p:nvPr>
        </p:nvSpPr>
        <p:spPr/>
        <p:txBody>
          <a:bodyPr/>
          <a:lstStyle/>
          <a:p>
            <a:fld id="{162070E2-388A-404F-B2A6-08CB02665839}" type="datetimeFigureOut">
              <a:rPr lang="en-US" smtClean="0"/>
              <a:t>6/26/2024</a:t>
            </a:fld>
            <a:endParaRPr lang="en-US"/>
          </a:p>
        </p:txBody>
      </p:sp>
      <p:sp>
        <p:nvSpPr>
          <p:cNvPr id="5" name="Footer Placeholder 4">
            <a:extLst>
              <a:ext uri="{FF2B5EF4-FFF2-40B4-BE49-F238E27FC236}">
                <a16:creationId xmlns:a16="http://schemas.microsoft.com/office/drawing/2014/main" id="{4916DD8A-2520-8C61-346B-BAA559A9A6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1C5192-7747-BA2D-1513-60945E2D5766}"/>
              </a:ext>
            </a:extLst>
          </p:cNvPr>
          <p:cNvSpPr>
            <a:spLocks noGrp="1"/>
          </p:cNvSpPr>
          <p:nvPr>
            <p:ph type="sldNum" sz="quarter" idx="12"/>
          </p:nvPr>
        </p:nvSpPr>
        <p:spPr/>
        <p:txBody>
          <a:bodyPr/>
          <a:lstStyle/>
          <a:p>
            <a:fld id="{76F492F3-12BD-4829-8683-EE2D528E097F}" type="slidenum">
              <a:rPr lang="en-US" smtClean="0"/>
              <a:t>‹#›</a:t>
            </a:fld>
            <a:endParaRPr lang="en-US"/>
          </a:p>
        </p:txBody>
      </p:sp>
    </p:spTree>
    <p:extLst>
      <p:ext uri="{BB962C8B-B14F-4D97-AF65-F5344CB8AC3E}">
        <p14:creationId xmlns:p14="http://schemas.microsoft.com/office/powerpoint/2010/main" val="1009407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E6266-05DE-01CA-EE51-910EA3CB39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F0E752-67CF-B4C0-1CD0-18F9E12EF0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CE4183-F622-39A8-3B83-83BA46867CC5}"/>
              </a:ext>
            </a:extLst>
          </p:cNvPr>
          <p:cNvSpPr>
            <a:spLocks noGrp="1"/>
          </p:cNvSpPr>
          <p:nvPr>
            <p:ph type="dt" sz="half" idx="10"/>
          </p:nvPr>
        </p:nvSpPr>
        <p:spPr/>
        <p:txBody>
          <a:bodyPr/>
          <a:lstStyle/>
          <a:p>
            <a:fld id="{162070E2-388A-404F-B2A6-08CB02665839}" type="datetimeFigureOut">
              <a:rPr lang="en-US" smtClean="0"/>
              <a:t>6/26/2024</a:t>
            </a:fld>
            <a:endParaRPr lang="en-US"/>
          </a:p>
        </p:txBody>
      </p:sp>
      <p:sp>
        <p:nvSpPr>
          <p:cNvPr id="5" name="Footer Placeholder 4">
            <a:extLst>
              <a:ext uri="{FF2B5EF4-FFF2-40B4-BE49-F238E27FC236}">
                <a16:creationId xmlns:a16="http://schemas.microsoft.com/office/drawing/2014/main" id="{D63A0910-672A-9244-E5EE-18C7CD998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3FD2A6-C14C-8AE2-DA3D-DB79CE47079F}"/>
              </a:ext>
            </a:extLst>
          </p:cNvPr>
          <p:cNvSpPr>
            <a:spLocks noGrp="1"/>
          </p:cNvSpPr>
          <p:nvPr>
            <p:ph type="sldNum" sz="quarter" idx="12"/>
          </p:nvPr>
        </p:nvSpPr>
        <p:spPr/>
        <p:txBody>
          <a:bodyPr/>
          <a:lstStyle/>
          <a:p>
            <a:fld id="{76F492F3-12BD-4829-8683-EE2D528E097F}" type="slidenum">
              <a:rPr lang="en-US" smtClean="0"/>
              <a:t>‹#›</a:t>
            </a:fld>
            <a:endParaRPr lang="en-US"/>
          </a:p>
        </p:txBody>
      </p:sp>
    </p:spTree>
    <p:extLst>
      <p:ext uri="{BB962C8B-B14F-4D97-AF65-F5344CB8AC3E}">
        <p14:creationId xmlns:p14="http://schemas.microsoft.com/office/powerpoint/2010/main" val="125695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26B85D-01D9-C32F-AB24-EAF1902821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D22B71-31E8-7BB9-727E-6120756CAE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F7632C-A887-FF35-BF20-F8BBA287DD95}"/>
              </a:ext>
            </a:extLst>
          </p:cNvPr>
          <p:cNvSpPr>
            <a:spLocks noGrp="1"/>
          </p:cNvSpPr>
          <p:nvPr>
            <p:ph type="dt" sz="half" idx="10"/>
          </p:nvPr>
        </p:nvSpPr>
        <p:spPr/>
        <p:txBody>
          <a:bodyPr/>
          <a:lstStyle/>
          <a:p>
            <a:fld id="{162070E2-388A-404F-B2A6-08CB02665839}" type="datetimeFigureOut">
              <a:rPr lang="en-US" smtClean="0"/>
              <a:t>6/26/2024</a:t>
            </a:fld>
            <a:endParaRPr lang="en-US"/>
          </a:p>
        </p:txBody>
      </p:sp>
      <p:sp>
        <p:nvSpPr>
          <p:cNvPr id="5" name="Footer Placeholder 4">
            <a:extLst>
              <a:ext uri="{FF2B5EF4-FFF2-40B4-BE49-F238E27FC236}">
                <a16:creationId xmlns:a16="http://schemas.microsoft.com/office/drawing/2014/main" id="{2950D79F-20B6-662B-6BD8-4538CFDE97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9DCAD-B225-B6B2-739F-9E48A6BC672D}"/>
              </a:ext>
            </a:extLst>
          </p:cNvPr>
          <p:cNvSpPr>
            <a:spLocks noGrp="1"/>
          </p:cNvSpPr>
          <p:nvPr>
            <p:ph type="sldNum" sz="quarter" idx="12"/>
          </p:nvPr>
        </p:nvSpPr>
        <p:spPr/>
        <p:txBody>
          <a:bodyPr/>
          <a:lstStyle/>
          <a:p>
            <a:fld id="{76F492F3-12BD-4829-8683-EE2D528E097F}" type="slidenum">
              <a:rPr lang="en-US" smtClean="0"/>
              <a:t>‹#›</a:t>
            </a:fld>
            <a:endParaRPr lang="en-US"/>
          </a:p>
        </p:txBody>
      </p:sp>
    </p:spTree>
    <p:extLst>
      <p:ext uri="{BB962C8B-B14F-4D97-AF65-F5344CB8AC3E}">
        <p14:creationId xmlns:p14="http://schemas.microsoft.com/office/powerpoint/2010/main" val="2724305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1F884-08B4-5773-C553-B3C81BAD4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DC78E0-FC26-3A16-0267-CEC28A20CC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3DC2FC-B165-6067-C267-0E48529E6BA3}"/>
              </a:ext>
            </a:extLst>
          </p:cNvPr>
          <p:cNvSpPr>
            <a:spLocks noGrp="1"/>
          </p:cNvSpPr>
          <p:nvPr>
            <p:ph type="dt" sz="half" idx="10"/>
          </p:nvPr>
        </p:nvSpPr>
        <p:spPr/>
        <p:txBody>
          <a:bodyPr/>
          <a:lstStyle/>
          <a:p>
            <a:fld id="{162070E2-388A-404F-B2A6-08CB02665839}" type="datetimeFigureOut">
              <a:rPr lang="en-US" smtClean="0"/>
              <a:t>6/26/2024</a:t>
            </a:fld>
            <a:endParaRPr lang="en-US"/>
          </a:p>
        </p:txBody>
      </p:sp>
      <p:sp>
        <p:nvSpPr>
          <p:cNvPr id="5" name="Footer Placeholder 4">
            <a:extLst>
              <a:ext uri="{FF2B5EF4-FFF2-40B4-BE49-F238E27FC236}">
                <a16:creationId xmlns:a16="http://schemas.microsoft.com/office/drawing/2014/main" id="{0F27E058-5509-2D40-231F-522CA510A3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CF922-8899-C401-93DC-E9994C52F6BF}"/>
              </a:ext>
            </a:extLst>
          </p:cNvPr>
          <p:cNvSpPr>
            <a:spLocks noGrp="1"/>
          </p:cNvSpPr>
          <p:nvPr>
            <p:ph type="sldNum" sz="quarter" idx="12"/>
          </p:nvPr>
        </p:nvSpPr>
        <p:spPr/>
        <p:txBody>
          <a:bodyPr/>
          <a:lstStyle/>
          <a:p>
            <a:fld id="{76F492F3-12BD-4829-8683-EE2D528E097F}" type="slidenum">
              <a:rPr lang="en-US" smtClean="0"/>
              <a:t>‹#›</a:t>
            </a:fld>
            <a:endParaRPr lang="en-US"/>
          </a:p>
        </p:txBody>
      </p:sp>
    </p:spTree>
    <p:extLst>
      <p:ext uri="{BB962C8B-B14F-4D97-AF65-F5344CB8AC3E}">
        <p14:creationId xmlns:p14="http://schemas.microsoft.com/office/powerpoint/2010/main" val="69568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0B27-A8EB-8604-55C2-EA3D70B2CD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3B612B-8A10-DF81-4D10-659A19E866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A2E9A2-8992-7AC6-C936-3385C68EA5C7}"/>
              </a:ext>
            </a:extLst>
          </p:cNvPr>
          <p:cNvSpPr>
            <a:spLocks noGrp="1"/>
          </p:cNvSpPr>
          <p:nvPr>
            <p:ph type="dt" sz="half" idx="10"/>
          </p:nvPr>
        </p:nvSpPr>
        <p:spPr/>
        <p:txBody>
          <a:bodyPr/>
          <a:lstStyle/>
          <a:p>
            <a:fld id="{162070E2-388A-404F-B2A6-08CB02665839}" type="datetimeFigureOut">
              <a:rPr lang="en-US" smtClean="0"/>
              <a:t>6/26/2024</a:t>
            </a:fld>
            <a:endParaRPr lang="en-US"/>
          </a:p>
        </p:txBody>
      </p:sp>
      <p:sp>
        <p:nvSpPr>
          <p:cNvPr id="5" name="Footer Placeholder 4">
            <a:extLst>
              <a:ext uri="{FF2B5EF4-FFF2-40B4-BE49-F238E27FC236}">
                <a16:creationId xmlns:a16="http://schemas.microsoft.com/office/drawing/2014/main" id="{A492EA43-6730-D254-9B2E-A5E50D69B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FE683-3E26-6D52-0D03-852D11060497}"/>
              </a:ext>
            </a:extLst>
          </p:cNvPr>
          <p:cNvSpPr>
            <a:spLocks noGrp="1"/>
          </p:cNvSpPr>
          <p:nvPr>
            <p:ph type="sldNum" sz="quarter" idx="12"/>
          </p:nvPr>
        </p:nvSpPr>
        <p:spPr/>
        <p:txBody>
          <a:bodyPr/>
          <a:lstStyle/>
          <a:p>
            <a:fld id="{76F492F3-12BD-4829-8683-EE2D528E097F}" type="slidenum">
              <a:rPr lang="en-US" smtClean="0"/>
              <a:t>‹#›</a:t>
            </a:fld>
            <a:endParaRPr lang="en-US"/>
          </a:p>
        </p:txBody>
      </p:sp>
    </p:spTree>
    <p:extLst>
      <p:ext uri="{BB962C8B-B14F-4D97-AF65-F5344CB8AC3E}">
        <p14:creationId xmlns:p14="http://schemas.microsoft.com/office/powerpoint/2010/main" val="1046506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BAD15-DF5B-9278-227E-85E56E098C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652192-FE48-A9E5-4129-3B71963782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CE69AC-B544-A38E-81C1-BF332268D2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4D1A2A-FC0E-06BD-481B-01D5DCAC08BB}"/>
              </a:ext>
            </a:extLst>
          </p:cNvPr>
          <p:cNvSpPr>
            <a:spLocks noGrp="1"/>
          </p:cNvSpPr>
          <p:nvPr>
            <p:ph type="dt" sz="half" idx="10"/>
          </p:nvPr>
        </p:nvSpPr>
        <p:spPr/>
        <p:txBody>
          <a:bodyPr/>
          <a:lstStyle/>
          <a:p>
            <a:fld id="{162070E2-388A-404F-B2A6-08CB02665839}" type="datetimeFigureOut">
              <a:rPr lang="en-US" smtClean="0"/>
              <a:t>6/26/2024</a:t>
            </a:fld>
            <a:endParaRPr lang="en-US"/>
          </a:p>
        </p:txBody>
      </p:sp>
      <p:sp>
        <p:nvSpPr>
          <p:cNvPr id="6" name="Footer Placeholder 5">
            <a:extLst>
              <a:ext uri="{FF2B5EF4-FFF2-40B4-BE49-F238E27FC236}">
                <a16:creationId xmlns:a16="http://schemas.microsoft.com/office/drawing/2014/main" id="{49F1A5DB-3DF8-86FA-4852-27F394BC5C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D6A5A2-8544-35BE-E1BE-634E115B02ED}"/>
              </a:ext>
            </a:extLst>
          </p:cNvPr>
          <p:cNvSpPr>
            <a:spLocks noGrp="1"/>
          </p:cNvSpPr>
          <p:nvPr>
            <p:ph type="sldNum" sz="quarter" idx="12"/>
          </p:nvPr>
        </p:nvSpPr>
        <p:spPr/>
        <p:txBody>
          <a:bodyPr/>
          <a:lstStyle/>
          <a:p>
            <a:fld id="{76F492F3-12BD-4829-8683-EE2D528E097F}" type="slidenum">
              <a:rPr lang="en-US" smtClean="0"/>
              <a:t>‹#›</a:t>
            </a:fld>
            <a:endParaRPr lang="en-US"/>
          </a:p>
        </p:txBody>
      </p:sp>
    </p:spTree>
    <p:extLst>
      <p:ext uri="{BB962C8B-B14F-4D97-AF65-F5344CB8AC3E}">
        <p14:creationId xmlns:p14="http://schemas.microsoft.com/office/powerpoint/2010/main" val="3956853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75FE5-8467-27A8-B48C-57CDF1D478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B4F257-F26C-DB6B-7AE6-01B3C3B0F3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F91B1E-9DD4-3D12-908D-4F61E9A4E1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9639AC-92FD-20CE-ACD2-BD62842016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8F077-238F-7500-FAFB-08DF428260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CB1391-6E53-5520-2851-5F1B8224AFAD}"/>
              </a:ext>
            </a:extLst>
          </p:cNvPr>
          <p:cNvSpPr>
            <a:spLocks noGrp="1"/>
          </p:cNvSpPr>
          <p:nvPr>
            <p:ph type="dt" sz="half" idx="10"/>
          </p:nvPr>
        </p:nvSpPr>
        <p:spPr/>
        <p:txBody>
          <a:bodyPr/>
          <a:lstStyle/>
          <a:p>
            <a:fld id="{162070E2-388A-404F-B2A6-08CB02665839}" type="datetimeFigureOut">
              <a:rPr lang="en-US" smtClean="0"/>
              <a:t>6/26/2024</a:t>
            </a:fld>
            <a:endParaRPr lang="en-US"/>
          </a:p>
        </p:txBody>
      </p:sp>
      <p:sp>
        <p:nvSpPr>
          <p:cNvPr id="8" name="Footer Placeholder 7">
            <a:extLst>
              <a:ext uri="{FF2B5EF4-FFF2-40B4-BE49-F238E27FC236}">
                <a16:creationId xmlns:a16="http://schemas.microsoft.com/office/drawing/2014/main" id="{4DB3A209-BE2A-3985-EEEF-F980A55EFB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F2B611-5729-23FB-C98A-CBC3FCB92EEB}"/>
              </a:ext>
            </a:extLst>
          </p:cNvPr>
          <p:cNvSpPr>
            <a:spLocks noGrp="1"/>
          </p:cNvSpPr>
          <p:nvPr>
            <p:ph type="sldNum" sz="quarter" idx="12"/>
          </p:nvPr>
        </p:nvSpPr>
        <p:spPr/>
        <p:txBody>
          <a:bodyPr/>
          <a:lstStyle/>
          <a:p>
            <a:fld id="{76F492F3-12BD-4829-8683-EE2D528E097F}" type="slidenum">
              <a:rPr lang="en-US" smtClean="0"/>
              <a:t>‹#›</a:t>
            </a:fld>
            <a:endParaRPr lang="en-US"/>
          </a:p>
        </p:txBody>
      </p:sp>
    </p:spTree>
    <p:extLst>
      <p:ext uri="{BB962C8B-B14F-4D97-AF65-F5344CB8AC3E}">
        <p14:creationId xmlns:p14="http://schemas.microsoft.com/office/powerpoint/2010/main" val="4150918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52C3-8361-8C96-DC14-E31FB5E199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DB0F92-3A3A-9B80-F4C6-9DC4A1F42A32}"/>
              </a:ext>
            </a:extLst>
          </p:cNvPr>
          <p:cNvSpPr>
            <a:spLocks noGrp="1"/>
          </p:cNvSpPr>
          <p:nvPr>
            <p:ph type="dt" sz="half" idx="10"/>
          </p:nvPr>
        </p:nvSpPr>
        <p:spPr/>
        <p:txBody>
          <a:bodyPr/>
          <a:lstStyle/>
          <a:p>
            <a:fld id="{162070E2-388A-404F-B2A6-08CB02665839}" type="datetimeFigureOut">
              <a:rPr lang="en-US" smtClean="0"/>
              <a:t>6/26/2024</a:t>
            </a:fld>
            <a:endParaRPr lang="en-US"/>
          </a:p>
        </p:txBody>
      </p:sp>
      <p:sp>
        <p:nvSpPr>
          <p:cNvPr id="4" name="Footer Placeholder 3">
            <a:extLst>
              <a:ext uri="{FF2B5EF4-FFF2-40B4-BE49-F238E27FC236}">
                <a16:creationId xmlns:a16="http://schemas.microsoft.com/office/drawing/2014/main" id="{5DEA8D20-7B17-092D-6204-3F3CAC7CB9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879A77-B4E4-E69B-BB30-0A15AA9283ED}"/>
              </a:ext>
            </a:extLst>
          </p:cNvPr>
          <p:cNvSpPr>
            <a:spLocks noGrp="1"/>
          </p:cNvSpPr>
          <p:nvPr>
            <p:ph type="sldNum" sz="quarter" idx="12"/>
          </p:nvPr>
        </p:nvSpPr>
        <p:spPr/>
        <p:txBody>
          <a:bodyPr/>
          <a:lstStyle/>
          <a:p>
            <a:fld id="{76F492F3-12BD-4829-8683-EE2D528E097F}" type="slidenum">
              <a:rPr lang="en-US" smtClean="0"/>
              <a:t>‹#›</a:t>
            </a:fld>
            <a:endParaRPr lang="en-US"/>
          </a:p>
        </p:txBody>
      </p:sp>
    </p:spTree>
    <p:extLst>
      <p:ext uri="{BB962C8B-B14F-4D97-AF65-F5344CB8AC3E}">
        <p14:creationId xmlns:p14="http://schemas.microsoft.com/office/powerpoint/2010/main" val="170717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EF64E1-8A19-274A-5903-DA6B88C576B1}"/>
              </a:ext>
            </a:extLst>
          </p:cNvPr>
          <p:cNvSpPr>
            <a:spLocks noGrp="1"/>
          </p:cNvSpPr>
          <p:nvPr>
            <p:ph type="dt" sz="half" idx="10"/>
          </p:nvPr>
        </p:nvSpPr>
        <p:spPr/>
        <p:txBody>
          <a:bodyPr/>
          <a:lstStyle/>
          <a:p>
            <a:fld id="{162070E2-388A-404F-B2A6-08CB02665839}" type="datetimeFigureOut">
              <a:rPr lang="en-US" smtClean="0"/>
              <a:t>6/26/2024</a:t>
            </a:fld>
            <a:endParaRPr lang="en-US"/>
          </a:p>
        </p:txBody>
      </p:sp>
      <p:sp>
        <p:nvSpPr>
          <p:cNvPr id="3" name="Footer Placeholder 2">
            <a:extLst>
              <a:ext uri="{FF2B5EF4-FFF2-40B4-BE49-F238E27FC236}">
                <a16:creationId xmlns:a16="http://schemas.microsoft.com/office/drawing/2014/main" id="{49CDA164-F8B8-6841-D380-7A3D5BB071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EB8311-D3AA-FBA5-4D01-09AB5A440AB6}"/>
              </a:ext>
            </a:extLst>
          </p:cNvPr>
          <p:cNvSpPr>
            <a:spLocks noGrp="1"/>
          </p:cNvSpPr>
          <p:nvPr>
            <p:ph type="sldNum" sz="quarter" idx="12"/>
          </p:nvPr>
        </p:nvSpPr>
        <p:spPr/>
        <p:txBody>
          <a:bodyPr/>
          <a:lstStyle/>
          <a:p>
            <a:fld id="{76F492F3-12BD-4829-8683-EE2D528E097F}" type="slidenum">
              <a:rPr lang="en-US" smtClean="0"/>
              <a:t>‹#›</a:t>
            </a:fld>
            <a:endParaRPr lang="en-US"/>
          </a:p>
        </p:txBody>
      </p:sp>
    </p:spTree>
    <p:extLst>
      <p:ext uri="{BB962C8B-B14F-4D97-AF65-F5344CB8AC3E}">
        <p14:creationId xmlns:p14="http://schemas.microsoft.com/office/powerpoint/2010/main" val="3315492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D5F9E-4FA8-8E96-BE38-A68513F73F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83B056-2485-71FD-5094-59D8B20834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BE4AD6-AF85-420D-A72D-4ECE3BC396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21AC12-095A-47B7-4395-8660002FFA7A}"/>
              </a:ext>
            </a:extLst>
          </p:cNvPr>
          <p:cNvSpPr>
            <a:spLocks noGrp="1"/>
          </p:cNvSpPr>
          <p:nvPr>
            <p:ph type="dt" sz="half" idx="10"/>
          </p:nvPr>
        </p:nvSpPr>
        <p:spPr/>
        <p:txBody>
          <a:bodyPr/>
          <a:lstStyle/>
          <a:p>
            <a:fld id="{162070E2-388A-404F-B2A6-08CB02665839}" type="datetimeFigureOut">
              <a:rPr lang="en-US" smtClean="0"/>
              <a:t>6/26/2024</a:t>
            </a:fld>
            <a:endParaRPr lang="en-US"/>
          </a:p>
        </p:txBody>
      </p:sp>
      <p:sp>
        <p:nvSpPr>
          <p:cNvPr id="6" name="Footer Placeholder 5">
            <a:extLst>
              <a:ext uri="{FF2B5EF4-FFF2-40B4-BE49-F238E27FC236}">
                <a16:creationId xmlns:a16="http://schemas.microsoft.com/office/drawing/2014/main" id="{03FDEF0B-D907-2215-E53F-13CAFCEF35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9E47D0-44AE-5827-1705-E46986BF8580}"/>
              </a:ext>
            </a:extLst>
          </p:cNvPr>
          <p:cNvSpPr>
            <a:spLocks noGrp="1"/>
          </p:cNvSpPr>
          <p:nvPr>
            <p:ph type="sldNum" sz="quarter" idx="12"/>
          </p:nvPr>
        </p:nvSpPr>
        <p:spPr/>
        <p:txBody>
          <a:bodyPr/>
          <a:lstStyle/>
          <a:p>
            <a:fld id="{76F492F3-12BD-4829-8683-EE2D528E097F}" type="slidenum">
              <a:rPr lang="en-US" smtClean="0"/>
              <a:t>‹#›</a:t>
            </a:fld>
            <a:endParaRPr lang="en-US"/>
          </a:p>
        </p:txBody>
      </p:sp>
    </p:spTree>
    <p:extLst>
      <p:ext uri="{BB962C8B-B14F-4D97-AF65-F5344CB8AC3E}">
        <p14:creationId xmlns:p14="http://schemas.microsoft.com/office/powerpoint/2010/main" val="125383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9A7A5-AC91-A286-1D68-E6DCAB6543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016937-41DA-1DBB-5F05-F23756669C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0D4768-0EFB-CB2F-C6AD-DC8B225C99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565EAF-2151-0A4B-BA76-4764224018DA}"/>
              </a:ext>
            </a:extLst>
          </p:cNvPr>
          <p:cNvSpPr>
            <a:spLocks noGrp="1"/>
          </p:cNvSpPr>
          <p:nvPr>
            <p:ph type="dt" sz="half" idx="10"/>
          </p:nvPr>
        </p:nvSpPr>
        <p:spPr/>
        <p:txBody>
          <a:bodyPr/>
          <a:lstStyle/>
          <a:p>
            <a:fld id="{162070E2-388A-404F-B2A6-08CB02665839}" type="datetimeFigureOut">
              <a:rPr lang="en-US" smtClean="0"/>
              <a:t>6/26/2024</a:t>
            </a:fld>
            <a:endParaRPr lang="en-US"/>
          </a:p>
        </p:txBody>
      </p:sp>
      <p:sp>
        <p:nvSpPr>
          <p:cNvPr id="6" name="Footer Placeholder 5">
            <a:extLst>
              <a:ext uri="{FF2B5EF4-FFF2-40B4-BE49-F238E27FC236}">
                <a16:creationId xmlns:a16="http://schemas.microsoft.com/office/drawing/2014/main" id="{20FA0A0F-18FE-8797-741E-F0C6BB3CAC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1F02DD-DE63-46A2-8F4E-7022BC2A97BE}"/>
              </a:ext>
            </a:extLst>
          </p:cNvPr>
          <p:cNvSpPr>
            <a:spLocks noGrp="1"/>
          </p:cNvSpPr>
          <p:nvPr>
            <p:ph type="sldNum" sz="quarter" idx="12"/>
          </p:nvPr>
        </p:nvSpPr>
        <p:spPr/>
        <p:txBody>
          <a:bodyPr/>
          <a:lstStyle/>
          <a:p>
            <a:fld id="{76F492F3-12BD-4829-8683-EE2D528E097F}" type="slidenum">
              <a:rPr lang="en-US" smtClean="0"/>
              <a:t>‹#›</a:t>
            </a:fld>
            <a:endParaRPr lang="en-US"/>
          </a:p>
        </p:txBody>
      </p:sp>
    </p:spTree>
    <p:extLst>
      <p:ext uri="{BB962C8B-B14F-4D97-AF65-F5344CB8AC3E}">
        <p14:creationId xmlns:p14="http://schemas.microsoft.com/office/powerpoint/2010/main" val="3275215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0F01A5-61B1-E2E7-3D0C-3475ECBAAC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E83A02-A682-3C19-2F4B-29F1BC5261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F45360-2DA1-8BA7-068A-E9AF4A87DD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2070E2-388A-404F-B2A6-08CB02665839}" type="datetimeFigureOut">
              <a:rPr lang="en-US" smtClean="0"/>
              <a:t>6/26/2024</a:t>
            </a:fld>
            <a:endParaRPr lang="en-US"/>
          </a:p>
        </p:txBody>
      </p:sp>
      <p:sp>
        <p:nvSpPr>
          <p:cNvPr id="5" name="Footer Placeholder 4">
            <a:extLst>
              <a:ext uri="{FF2B5EF4-FFF2-40B4-BE49-F238E27FC236}">
                <a16:creationId xmlns:a16="http://schemas.microsoft.com/office/drawing/2014/main" id="{7929221F-CC6C-E319-3B66-6A8CB299EA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7118E7-3BD0-2115-ED18-E891812B5E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492F3-12BD-4829-8683-EE2D528E097F}" type="slidenum">
              <a:rPr lang="en-US" smtClean="0"/>
              <a:t>‹#›</a:t>
            </a:fld>
            <a:endParaRPr lang="en-US"/>
          </a:p>
        </p:txBody>
      </p:sp>
    </p:spTree>
    <p:extLst>
      <p:ext uri="{BB962C8B-B14F-4D97-AF65-F5344CB8AC3E}">
        <p14:creationId xmlns:p14="http://schemas.microsoft.com/office/powerpoint/2010/main" val="3574998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pvIN9STpzCQ&amp;embeds_referring_euri=https%3A%2F%2Frailsware.com%2F&amp;source_ve_path=Mjg2NjY&amp;feature=emb_logo" TargetMode="External"/><Relationship Id="rId3" Type="http://schemas.openxmlformats.org/officeDocument/2006/relationships/hyperlink" Target="https://youthbridge.org/progress64/" TargetMode="External"/><Relationship Id="rId7" Type="http://schemas.openxmlformats.org/officeDocument/2006/relationships/hyperlink" Target="https://venturelab.org/free-activity-pitch-entrepreneurship-game/" TargetMode="External"/><Relationship Id="rId2" Type="http://schemas.openxmlformats.org/officeDocument/2006/relationships/hyperlink" Target="https://www.progress64west.org/entrepreneurial-scholarship" TargetMode="External"/><Relationship Id="rId1" Type="http://schemas.openxmlformats.org/officeDocument/2006/relationships/slideLayout" Target="../slideLayouts/slideLayout2.xml"/><Relationship Id="rId6" Type="http://schemas.openxmlformats.org/officeDocument/2006/relationships/hyperlink" Target="https://pitchcreator.com/free-investor-pitch-resources/" TargetMode="External"/><Relationship Id="rId5" Type="http://schemas.openxmlformats.org/officeDocument/2006/relationships/hyperlink" Target="https://youthbridge.org/wp-content/uploads/2023/03/How-to-Apply-FAQs.pdf" TargetMode="External"/><Relationship Id="rId4" Type="http://schemas.openxmlformats.org/officeDocument/2006/relationships/hyperlink" Target="https://www.grantinterface.com/Process/Apply?urlkey=youthbridge" TargetMode="External"/><Relationship Id="rId9" Type="http://schemas.openxmlformats.org/officeDocument/2006/relationships/hyperlink" Target="https://www.strategyzer.com/library/the-business-model-canva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AMcDonald@youthbridge.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56C15C-BEED-4E71-D42B-69E95AA496DE}"/>
              </a:ext>
            </a:extLst>
          </p:cNvPr>
          <p:cNvSpPr/>
          <p:nvPr/>
        </p:nvSpPr>
        <p:spPr>
          <a:xfrm>
            <a:off x="0" y="0"/>
            <a:ext cx="12192000" cy="3386470"/>
          </a:xfrm>
          <a:prstGeom prst="rect">
            <a:avLst/>
          </a:prstGeom>
          <a:solidFill>
            <a:srgbClr val="51A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67F912-CEAA-88C6-4331-16362F32E2E1}"/>
              </a:ext>
            </a:extLst>
          </p:cNvPr>
          <p:cNvSpPr>
            <a:spLocks noGrp="1"/>
          </p:cNvSpPr>
          <p:nvPr>
            <p:ph type="ctrTitle"/>
          </p:nvPr>
        </p:nvSpPr>
        <p:spPr>
          <a:xfrm>
            <a:off x="1524000" y="418047"/>
            <a:ext cx="9144000" cy="2189163"/>
          </a:xfrm>
        </p:spPr>
        <p:txBody>
          <a:bodyPr/>
          <a:lstStyle/>
          <a:p>
            <a:r>
              <a:rPr lang="en-US" b="1" dirty="0">
                <a:solidFill>
                  <a:schemeClr val="bg1"/>
                </a:solidFill>
                <a:latin typeface="+mn-lt"/>
              </a:rPr>
              <a:t>Progress 64 Entrepreneurial Scholarship</a:t>
            </a:r>
          </a:p>
        </p:txBody>
      </p:sp>
      <p:sp>
        <p:nvSpPr>
          <p:cNvPr id="3" name="Subtitle 2">
            <a:extLst>
              <a:ext uri="{FF2B5EF4-FFF2-40B4-BE49-F238E27FC236}">
                <a16:creationId xmlns:a16="http://schemas.microsoft.com/office/drawing/2014/main" id="{E67EE1F3-77FD-5AC5-D708-3033A00FC81E}"/>
              </a:ext>
            </a:extLst>
          </p:cNvPr>
          <p:cNvSpPr>
            <a:spLocks noGrp="1"/>
          </p:cNvSpPr>
          <p:nvPr>
            <p:ph type="subTitle" idx="1"/>
          </p:nvPr>
        </p:nvSpPr>
        <p:spPr>
          <a:xfrm>
            <a:off x="1524000" y="2750086"/>
            <a:ext cx="9144000" cy="517842"/>
          </a:xfrm>
        </p:spPr>
        <p:txBody>
          <a:bodyPr>
            <a:normAutofit/>
          </a:bodyPr>
          <a:lstStyle/>
          <a:p>
            <a:r>
              <a:rPr lang="en-US" sz="2800" i="1" dirty="0">
                <a:solidFill>
                  <a:schemeClr val="bg1"/>
                </a:solidFill>
              </a:rPr>
              <a:t>How to Submit a Successful Business Plan Application</a:t>
            </a:r>
          </a:p>
        </p:txBody>
      </p:sp>
      <p:sp>
        <p:nvSpPr>
          <p:cNvPr id="5" name="Slide Number Placeholder 2">
            <a:extLst>
              <a:ext uri="{FF2B5EF4-FFF2-40B4-BE49-F238E27FC236}">
                <a16:creationId xmlns:a16="http://schemas.microsoft.com/office/drawing/2014/main" id="{BC9A14FC-4B7E-83AB-6BB8-CA03FB02A815}"/>
              </a:ext>
            </a:extLst>
          </p:cNvPr>
          <p:cNvSpPr txBox="1">
            <a:spLocks/>
          </p:cNvSpPr>
          <p:nvPr/>
        </p:nvSpPr>
        <p:spPr>
          <a:xfrm>
            <a:off x="11622400" y="6567448"/>
            <a:ext cx="457200" cy="1984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8DF80FAE-7706-BD45-96D3-01A949F6FBA3}" type="slidenum">
              <a:rPr lang="en-US" sz="800" smtClean="0">
                <a:solidFill>
                  <a:srgbClr val="3B3C3F">
                    <a:lumMod val="40000"/>
                    <a:lumOff val="60000"/>
                  </a:srgbClr>
                </a:solidFill>
                <a:latin typeface="Arial" panose="020B0604020202020204"/>
              </a:rPr>
              <a:pPr algn="r">
                <a:defRPr/>
              </a:pPr>
              <a:t>1</a:t>
            </a:fld>
            <a:endParaRPr lang="en-US" sz="800">
              <a:solidFill>
                <a:srgbClr val="3B3C3F">
                  <a:lumMod val="40000"/>
                  <a:lumOff val="60000"/>
                </a:srgbClr>
              </a:solidFill>
              <a:latin typeface="Arial" panose="020B0604020202020204"/>
            </a:endParaRPr>
          </a:p>
        </p:txBody>
      </p:sp>
      <p:pic>
        <p:nvPicPr>
          <p:cNvPr id="6" name="Picture 2">
            <a:extLst>
              <a:ext uri="{FF2B5EF4-FFF2-40B4-BE49-F238E27FC236}">
                <a16:creationId xmlns:a16="http://schemas.microsoft.com/office/drawing/2014/main" id="{F6F892EB-E145-E6DB-2652-54ACC0FBBC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07" t="14018" b="10674"/>
          <a:stretch/>
        </p:blipFill>
        <p:spPr bwMode="auto">
          <a:xfrm>
            <a:off x="6097354" y="3715936"/>
            <a:ext cx="3745476" cy="28838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4C3C7BEE-BA2A-C874-90C9-7976F2CB9E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19" t="19421" r="7594" b="17373"/>
          <a:stretch/>
        </p:blipFill>
        <p:spPr bwMode="auto">
          <a:xfrm>
            <a:off x="2349171" y="3638631"/>
            <a:ext cx="3626236" cy="3038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959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69EB464C-4F70-7273-9EB1-8FC1CAEE5A04}"/>
              </a:ext>
            </a:extLst>
          </p:cNvPr>
          <p:cNvSpPr txBox="1">
            <a:spLocks/>
          </p:cNvSpPr>
          <p:nvPr/>
        </p:nvSpPr>
        <p:spPr>
          <a:xfrm>
            <a:off x="11622400" y="6567448"/>
            <a:ext cx="457200" cy="1984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8DF80FAE-7706-BD45-96D3-01A949F6FBA3}" type="slidenum">
              <a:rPr lang="en-US" sz="800" smtClean="0">
                <a:solidFill>
                  <a:srgbClr val="3B3C3F">
                    <a:lumMod val="40000"/>
                    <a:lumOff val="60000"/>
                  </a:srgbClr>
                </a:solidFill>
                <a:latin typeface="Arial" panose="020B0604020202020204"/>
              </a:rPr>
              <a:pPr algn="r">
                <a:defRPr/>
              </a:pPr>
              <a:t>10</a:t>
            </a:fld>
            <a:endParaRPr lang="en-US" sz="800">
              <a:solidFill>
                <a:srgbClr val="3B3C3F">
                  <a:lumMod val="40000"/>
                  <a:lumOff val="60000"/>
                </a:srgbClr>
              </a:solidFill>
              <a:latin typeface="Arial" panose="020B0604020202020204"/>
            </a:endParaRPr>
          </a:p>
        </p:txBody>
      </p:sp>
      <p:sp>
        <p:nvSpPr>
          <p:cNvPr id="9" name="Rectangle 8">
            <a:extLst>
              <a:ext uri="{FF2B5EF4-FFF2-40B4-BE49-F238E27FC236}">
                <a16:creationId xmlns:a16="http://schemas.microsoft.com/office/drawing/2014/main" id="{D7E1CE61-3FC4-8229-0D98-EDE3B4E982D6}"/>
              </a:ext>
            </a:extLst>
          </p:cNvPr>
          <p:cNvSpPr/>
          <p:nvPr/>
        </p:nvSpPr>
        <p:spPr>
          <a:xfrm>
            <a:off x="0" y="155242"/>
            <a:ext cx="1600200" cy="120672"/>
          </a:xfrm>
          <a:prstGeom prst="rect">
            <a:avLst/>
          </a:prstGeom>
          <a:solidFill>
            <a:srgbClr val="51A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283E4F43-53E0-4587-A1DA-B9ED3F401F16}"/>
              </a:ext>
            </a:extLst>
          </p:cNvPr>
          <p:cNvSpPr/>
          <p:nvPr/>
        </p:nvSpPr>
        <p:spPr>
          <a:xfrm>
            <a:off x="10591800" y="155242"/>
            <a:ext cx="1600200" cy="120672"/>
          </a:xfrm>
          <a:prstGeom prst="rect">
            <a:avLst/>
          </a:prstGeom>
          <a:solidFill>
            <a:srgbClr val="51A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8686834D-6974-1AE4-DDE9-17BA095CE09E}"/>
              </a:ext>
            </a:extLst>
          </p:cNvPr>
          <p:cNvGraphicFramePr>
            <a:graphicFrameLocks noGrp="1"/>
          </p:cNvGraphicFramePr>
          <p:nvPr>
            <p:extLst>
              <p:ext uri="{D42A27DB-BD31-4B8C-83A1-F6EECF244321}">
                <p14:modId xmlns:p14="http://schemas.microsoft.com/office/powerpoint/2010/main" val="1834774100"/>
              </p:ext>
            </p:extLst>
          </p:nvPr>
        </p:nvGraphicFramePr>
        <p:xfrm>
          <a:off x="606056" y="1385167"/>
          <a:ext cx="10979888" cy="4541520"/>
        </p:xfrm>
        <a:graphic>
          <a:graphicData uri="http://schemas.openxmlformats.org/drawingml/2006/table">
            <a:tbl>
              <a:tblPr firstRow="1" bandRow="1">
                <a:tableStyleId>{912C8C85-51F0-491E-9774-3900AFEF0FD7}</a:tableStyleId>
              </a:tblPr>
              <a:tblGrid>
                <a:gridCol w="5489944">
                  <a:extLst>
                    <a:ext uri="{9D8B030D-6E8A-4147-A177-3AD203B41FA5}">
                      <a16:colId xmlns:a16="http://schemas.microsoft.com/office/drawing/2014/main" val="1455921112"/>
                    </a:ext>
                  </a:extLst>
                </a:gridCol>
                <a:gridCol w="5489944">
                  <a:extLst>
                    <a:ext uri="{9D8B030D-6E8A-4147-A177-3AD203B41FA5}">
                      <a16:colId xmlns:a16="http://schemas.microsoft.com/office/drawing/2014/main" val="1629109592"/>
                    </a:ext>
                  </a:extLst>
                </a:gridCol>
              </a:tblGrid>
              <a:tr h="370840">
                <a:tc>
                  <a:txBody>
                    <a:bodyPr/>
                    <a:lstStyle/>
                    <a:p>
                      <a:r>
                        <a:rPr lang="en-US" sz="2800" dirty="0"/>
                        <a:t>Resource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1A64B"/>
                    </a:solidFill>
                  </a:tcPr>
                </a:tc>
                <a:tc>
                  <a:txBody>
                    <a:bodyPr/>
                    <a:lstStyle/>
                    <a:p>
                      <a:r>
                        <a:rPr lang="en-US" sz="2800" dirty="0"/>
                        <a:t>Web Link(s)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1A64B"/>
                    </a:solidFill>
                  </a:tcPr>
                </a:tc>
                <a:extLst>
                  <a:ext uri="{0D108BD9-81ED-4DB2-BD59-A6C34878D82A}">
                    <a16:rowId xmlns:a16="http://schemas.microsoft.com/office/drawing/2014/main" val="2478087136"/>
                  </a:ext>
                </a:extLst>
              </a:tr>
              <a:tr h="370840">
                <a:tc>
                  <a:txBody>
                    <a:bodyPr/>
                    <a:lstStyle/>
                    <a:p>
                      <a:r>
                        <a:rPr lang="en-US" sz="2400" dirty="0"/>
                        <a:t>Progress 64 Entrepreneurial Scholarship Overview &amp;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400" dirty="0">
                          <a:hlinkClick r:id="rId2"/>
                        </a:rPr>
                        <a:t>Progress 64 West Overview</a:t>
                      </a:r>
                    </a:p>
                    <a:p>
                      <a:pPr marL="285750" indent="-285750">
                        <a:buFont typeface="Arial" panose="020B0604020202020204" pitchFamily="34" charset="0"/>
                        <a:buChar char="•"/>
                      </a:pPr>
                      <a:r>
                        <a:rPr lang="en-US" sz="2400" dirty="0">
                          <a:hlinkClick r:id="rId3"/>
                        </a:rPr>
                        <a:t>YouthBridge Overview</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9186976"/>
                  </a:ext>
                </a:extLst>
              </a:tr>
              <a:tr h="370840">
                <a:tc>
                  <a:txBody>
                    <a:bodyPr/>
                    <a:lstStyle/>
                    <a:p>
                      <a:r>
                        <a:rPr lang="en-US" sz="2400" dirty="0"/>
                        <a:t>How to Apply / Submit Your Application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hlinkClick r:id="rId4"/>
                        </a:rPr>
                        <a:t>Application Portal</a:t>
                      </a:r>
                      <a:endParaRPr lang="en-US" sz="2400" dirty="0">
                        <a:hlinkClick r:id="rId5"/>
                      </a:endParaRPr>
                    </a:p>
                    <a:p>
                      <a:pPr marL="285750" indent="-285750">
                        <a:buFont typeface="Arial" panose="020B0604020202020204" pitchFamily="34" charset="0"/>
                        <a:buChar char="•"/>
                      </a:pPr>
                      <a:r>
                        <a:rPr lang="en-US" sz="2400" dirty="0">
                          <a:hlinkClick r:id="rId5"/>
                        </a:rPr>
                        <a:t>How to Apply Guide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4733490"/>
                  </a:ext>
                </a:extLst>
              </a:tr>
              <a:tr h="370840">
                <a:tc>
                  <a:txBody>
                    <a:bodyPr/>
                    <a:lstStyle/>
                    <a:p>
                      <a:r>
                        <a:rPr lang="en-US" sz="2400" dirty="0"/>
                        <a:t>Business Plan 101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7338" indent="-287338" algn="l" defTabSz="914400" rtl="0" eaLnBrk="1" latinLnBrk="0" hangingPunct="1">
                        <a:buClr>
                          <a:schemeClr val="tx1"/>
                        </a:buClr>
                        <a:buFont typeface="Arial" panose="020B0604020202020204" pitchFamily="34" charset="0"/>
                        <a:buChar char="•"/>
                      </a:pPr>
                      <a:r>
                        <a:rPr lang="en-US" sz="2400" kern="1200" dirty="0">
                          <a:solidFill>
                            <a:srgbClr val="0563C1"/>
                          </a:solidFill>
                          <a:latin typeface="+mn-lt"/>
                          <a:ea typeface="+mn-ea"/>
                          <a:cs typeface="+mn-cs"/>
                          <a:hlinkClick r:id="rId6">
                            <a:extLst>
                              <a:ext uri="{A12FA001-AC4F-418D-AE19-62706E023703}">
                                <ahyp:hlinkClr xmlns:ahyp="http://schemas.microsoft.com/office/drawing/2018/hyperlinkcolor" val="tx"/>
                              </a:ext>
                            </a:extLst>
                          </a:hlinkClick>
                        </a:rPr>
                        <a:t>Pitch Resources | Videos, Reports and a Mini-Course (pitchcreator.com)</a:t>
                      </a:r>
                      <a:endParaRPr lang="en-US" sz="2400" kern="1200" dirty="0">
                        <a:solidFill>
                          <a:srgbClr val="0563C1"/>
                        </a:solidFill>
                        <a:latin typeface="+mn-lt"/>
                        <a:ea typeface="+mn-ea"/>
                        <a:cs typeface="+mn-cs"/>
                      </a:endParaRPr>
                    </a:p>
                    <a:p>
                      <a:pPr marL="287338" indent="-287338" algn="l" defTabSz="914400" rtl="0" eaLnBrk="1" latinLnBrk="0" hangingPunct="1">
                        <a:buClr>
                          <a:schemeClr val="tx1"/>
                        </a:buClr>
                        <a:buFont typeface="Arial" panose="020B0604020202020204" pitchFamily="34" charset="0"/>
                        <a:buChar char="•"/>
                      </a:pPr>
                      <a:r>
                        <a:rPr lang="en-US" sz="2400" kern="1200" dirty="0">
                          <a:solidFill>
                            <a:srgbClr val="0563C1"/>
                          </a:solidFill>
                          <a:latin typeface="+mn-lt"/>
                          <a:ea typeface="+mn-ea"/>
                          <a:cs typeface="+mn-cs"/>
                          <a:hlinkClick r:id="rId7">
                            <a:extLst>
                              <a:ext uri="{A12FA001-AC4F-418D-AE19-62706E023703}">
                                <ahyp:hlinkClr xmlns:ahyp="http://schemas.microsoft.com/office/drawing/2018/hyperlinkcolor" val="tx"/>
                              </a:ext>
                            </a:extLst>
                          </a:hlinkClick>
                        </a:rPr>
                        <a:t>Pitching Activity for Students – </a:t>
                      </a:r>
                      <a:r>
                        <a:rPr lang="en-US" sz="2400" kern="1200" dirty="0" err="1">
                          <a:solidFill>
                            <a:srgbClr val="0563C1"/>
                          </a:solidFill>
                          <a:latin typeface="+mn-lt"/>
                          <a:ea typeface="+mn-ea"/>
                          <a:cs typeface="+mn-cs"/>
                          <a:hlinkClick r:id="rId7">
                            <a:extLst>
                              <a:ext uri="{A12FA001-AC4F-418D-AE19-62706E023703}">
                                <ahyp:hlinkClr xmlns:ahyp="http://schemas.microsoft.com/office/drawing/2018/hyperlinkcolor" val="tx"/>
                              </a:ext>
                            </a:extLst>
                          </a:hlinkClick>
                        </a:rPr>
                        <a:t>VentureLab</a:t>
                      </a:r>
                      <a:endParaRPr lang="en-US" sz="2400" kern="1200" dirty="0">
                        <a:solidFill>
                          <a:srgbClr val="0563C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2514428"/>
                  </a:ext>
                </a:extLst>
              </a:tr>
              <a:tr h="279892">
                <a:tc>
                  <a:txBody>
                    <a:bodyPr/>
                    <a:lstStyle/>
                    <a:p>
                      <a:r>
                        <a:rPr lang="en-US" sz="2400" dirty="0"/>
                        <a:t>Lean Canvas Example &amp; Template Download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hlinkClick r:id="rId8"/>
                        </a:rPr>
                        <a:t>Lean Canvas Example Video (YouTube)</a:t>
                      </a:r>
                      <a:endParaRPr lang="en-US" sz="2400" dirty="0">
                        <a:hlinkClick r:id="rId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hlinkClick r:id="rId9"/>
                        </a:rPr>
                        <a:t>Lean Canvas Download (</a:t>
                      </a:r>
                      <a:r>
                        <a:rPr lang="en-US" sz="2400" dirty="0" err="1">
                          <a:hlinkClick r:id="rId9"/>
                        </a:rPr>
                        <a:t>Strategyzer</a:t>
                      </a:r>
                      <a:r>
                        <a:rPr lang="en-US" sz="2400" dirty="0">
                          <a:hlinkClick r:id="rId9"/>
                        </a:rPr>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1875280"/>
                  </a:ext>
                </a:extLst>
              </a:tr>
            </a:tbl>
          </a:graphicData>
        </a:graphic>
      </p:graphicFrame>
      <p:sp>
        <p:nvSpPr>
          <p:cNvPr id="4" name="Title 1">
            <a:extLst>
              <a:ext uri="{FF2B5EF4-FFF2-40B4-BE49-F238E27FC236}">
                <a16:creationId xmlns:a16="http://schemas.microsoft.com/office/drawing/2014/main" id="{E499E53D-51FD-332B-0E75-6574E42AF186}"/>
              </a:ext>
            </a:extLst>
          </p:cNvPr>
          <p:cNvSpPr>
            <a:spLocks noGrp="1"/>
          </p:cNvSpPr>
          <p:nvPr>
            <p:ph type="title"/>
          </p:nvPr>
        </p:nvSpPr>
        <p:spPr>
          <a:xfrm>
            <a:off x="606056" y="454333"/>
            <a:ext cx="10979889" cy="662781"/>
          </a:xfrm>
        </p:spPr>
        <p:txBody>
          <a:bodyPr anchor="t">
            <a:noAutofit/>
          </a:bodyPr>
          <a:lstStyle/>
          <a:p>
            <a:r>
              <a:rPr lang="en-US" dirty="0">
                <a:latin typeface="+mn-lt"/>
              </a:rPr>
              <a:t>Additional Resources</a:t>
            </a:r>
            <a:endParaRPr lang="en-US" sz="2800" i="1" dirty="0">
              <a:latin typeface="+mn-lt"/>
            </a:endParaRPr>
          </a:p>
        </p:txBody>
      </p:sp>
    </p:spTree>
    <p:extLst>
      <p:ext uri="{BB962C8B-B14F-4D97-AF65-F5344CB8AC3E}">
        <p14:creationId xmlns:p14="http://schemas.microsoft.com/office/powerpoint/2010/main" val="2854697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05E3B0-E671-2AF1-8E87-87F6977E5FE6}"/>
              </a:ext>
            </a:extLst>
          </p:cNvPr>
          <p:cNvSpPr txBox="1">
            <a:spLocks noGrp="1"/>
          </p:cNvSpPr>
          <p:nvPr>
            <p:ph idx="1"/>
          </p:nvPr>
        </p:nvSpPr>
        <p:spPr>
          <a:xfrm>
            <a:off x="5380925" y="1936460"/>
            <a:ext cx="5870944" cy="2086725"/>
          </a:xfrm>
          <a:prstGeom prst="rect">
            <a:avLst/>
          </a:prstGeom>
          <a:noFill/>
        </p:spPr>
        <p:txBody>
          <a:bodyPr wrap="square">
            <a:spAutoFit/>
          </a:bodyPr>
          <a:lstStyle/>
          <a:p>
            <a:pPr marL="0" indent="0">
              <a:buNone/>
            </a:pPr>
            <a:r>
              <a:rPr lang="en-US" sz="1800" b="1" i="0" u="none" strike="noStrike" baseline="0" dirty="0">
                <a:solidFill>
                  <a:srgbClr val="000000"/>
                </a:solidFill>
                <a:latin typeface="Arial" panose="020B0604020202020204" pitchFamily="34" charset="0"/>
              </a:rPr>
              <a:t>Progress 64 West </a:t>
            </a:r>
            <a:r>
              <a:rPr lang="en-US" sz="1800" b="0" i="0" u="none" strike="noStrike" baseline="0" dirty="0">
                <a:solidFill>
                  <a:srgbClr val="000000"/>
                </a:solidFill>
                <a:latin typeface="Arial" panose="020B0604020202020204" pitchFamily="34" charset="0"/>
              </a:rPr>
              <a:t>was established in 1987 to promote the responsible growth of commerce in the greater St. Louis region, with a particular emphasis given to the I-64 corridor from I-270 west ward to I-70. A partnership of citizens, business and civic leaders, the organization’s vision is to be the trusted voice for economic prosperity by championing workforce improvements and infrastructure projects.</a:t>
            </a:r>
          </a:p>
        </p:txBody>
      </p:sp>
      <p:sp>
        <p:nvSpPr>
          <p:cNvPr id="8" name="Slide Number Placeholder 2">
            <a:extLst>
              <a:ext uri="{FF2B5EF4-FFF2-40B4-BE49-F238E27FC236}">
                <a16:creationId xmlns:a16="http://schemas.microsoft.com/office/drawing/2014/main" id="{B400541F-E73F-E6E9-4959-0DE8D1955146}"/>
              </a:ext>
            </a:extLst>
          </p:cNvPr>
          <p:cNvSpPr txBox="1">
            <a:spLocks/>
          </p:cNvSpPr>
          <p:nvPr/>
        </p:nvSpPr>
        <p:spPr>
          <a:xfrm>
            <a:off x="11622400" y="6567448"/>
            <a:ext cx="457200" cy="1984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8DF80FAE-7706-BD45-96D3-01A949F6FBA3}" type="slidenum">
              <a:rPr lang="en-US" sz="800" smtClean="0">
                <a:solidFill>
                  <a:srgbClr val="3B3C3F">
                    <a:lumMod val="40000"/>
                    <a:lumOff val="60000"/>
                  </a:srgbClr>
                </a:solidFill>
                <a:latin typeface="Arial" panose="020B0604020202020204"/>
              </a:rPr>
              <a:pPr algn="r">
                <a:defRPr/>
              </a:pPr>
              <a:t>11</a:t>
            </a:fld>
            <a:endParaRPr lang="en-US" sz="800">
              <a:solidFill>
                <a:srgbClr val="3B3C3F">
                  <a:lumMod val="40000"/>
                  <a:lumOff val="60000"/>
                </a:srgbClr>
              </a:solidFill>
              <a:latin typeface="Arial" panose="020B0604020202020204"/>
            </a:endParaRPr>
          </a:p>
        </p:txBody>
      </p:sp>
      <p:sp>
        <p:nvSpPr>
          <p:cNvPr id="9" name="Title 1">
            <a:extLst>
              <a:ext uri="{FF2B5EF4-FFF2-40B4-BE49-F238E27FC236}">
                <a16:creationId xmlns:a16="http://schemas.microsoft.com/office/drawing/2014/main" id="{373B8FA3-4214-FF6E-3B8D-53C5E6A83DA7}"/>
              </a:ext>
            </a:extLst>
          </p:cNvPr>
          <p:cNvSpPr txBox="1">
            <a:spLocks/>
          </p:cNvSpPr>
          <p:nvPr/>
        </p:nvSpPr>
        <p:spPr>
          <a:xfrm>
            <a:off x="606056" y="454333"/>
            <a:ext cx="10979889" cy="6627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mn-lt"/>
              </a:rPr>
              <a:t>About the Supporting Organizations</a:t>
            </a:r>
            <a:endParaRPr lang="en-US" sz="2800" i="1" dirty="0">
              <a:latin typeface="+mn-lt"/>
            </a:endParaRPr>
          </a:p>
        </p:txBody>
      </p:sp>
      <p:sp>
        <p:nvSpPr>
          <p:cNvPr id="10" name="Rectangle 9">
            <a:extLst>
              <a:ext uri="{FF2B5EF4-FFF2-40B4-BE49-F238E27FC236}">
                <a16:creationId xmlns:a16="http://schemas.microsoft.com/office/drawing/2014/main" id="{A174A86F-20CE-A24F-8EFC-A324306FDB13}"/>
              </a:ext>
            </a:extLst>
          </p:cNvPr>
          <p:cNvSpPr/>
          <p:nvPr/>
        </p:nvSpPr>
        <p:spPr>
          <a:xfrm>
            <a:off x="0" y="155242"/>
            <a:ext cx="1600200" cy="120672"/>
          </a:xfrm>
          <a:prstGeom prst="rect">
            <a:avLst/>
          </a:prstGeom>
          <a:solidFill>
            <a:srgbClr val="51A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1AA23960-BC77-C435-8688-EE1C32EBA12E}"/>
              </a:ext>
            </a:extLst>
          </p:cNvPr>
          <p:cNvSpPr/>
          <p:nvPr/>
        </p:nvSpPr>
        <p:spPr>
          <a:xfrm>
            <a:off x="10591800" y="155242"/>
            <a:ext cx="1600200" cy="120672"/>
          </a:xfrm>
          <a:prstGeom prst="rect">
            <a:avLst/>
          </a:prstGeom>
          <a:solidFill>
            <a:srgbClr val="51A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395D9D9-2860-677D-C930-28B51C1D1332}"/>
              </a:ext>
            </a:extLst>
          </p:cNvPr>
          <p:cNvSpPr txBox="1"/>
          <p:nvPr/>
        </p:nvSpPr>
        <p:spPr>
          <a:xfrm>
            <a:off x="779845" y="4202902"/>
            <a:ext cx="4321322" cy="2308324"/>
          </a:xfrm>
          <a:prstGeom prst="rect">
            <a:avLst/>
          </a:prstGeom>
          <a:noFill/>
        </p:spPr>
        <p:txBody>
          <a:bodyPr wrap="square">
            <a:spAutoFit/>
          </a:bodyPr>
          <a:lstStyle/>
          <a:p>
            <a:r>
              <a:rPr lang="en-US" sz="1800" b="0" i="0" u="none" strike="noStrike" baseline="0" dirty="0">
                <a:solidFill>
                  <a:srgbClr val="000000"/>
                </a:solidFill>
                <a:latin typeface="Arial" panose="020B0604020202020204" pitchFamily="34" charset="0"/>
              </a:rPr>
              <a:t>With a history dating back to 1877, </a:t>
            </a:r>
            <a:r>
              <a:rPr lang="en-US" sz="1800" b="1" i="0" u="none" strike="noStrike" baseline="0" dirty="0">
                <a:solidFill>
                  <a:srgbClr val="000000"/>
                </a:solidFill>
                <a:latin typeface="Arial" panose="020B0604020202020204" pitchFamily="34" charset="0"/>
              </a:rPr>
              <a:t>YouthBridge Community Foundation of Greater St. Louis</a:t>
            </a:r>
            <a:r>
              <a:rPr lang="en-US" sz="1800" b="0" i="0" u="none" strike="noStrike" baseline="0" dirty="0">
                <a:solidFill>
                  <a:srgbClr val="000000"/>
                </a:solidFill>
                <a:latin typeface="Arial" panose="020B0604020202020204" pitchFamily="34" charset="0"/>
              </a:rPr>
              <a:t>, a 501(c)3 nonprofit, partners with individuals, families, and businesses to support charities and communities needs in the St. Louis region, especially those focused on children, youth, and families.</a:t>
            </a:r>
            <a:endParaRPr lang="en-US" dirty="0"/>
          </a:p>
        </p:txBody>
      </p:sp>
      <p:pic>
        <p:nvPicPr>
          <p:cNvPr id="3074" name="Picture 2">
            <a:extLst>
              <a:ext uri="{FF2B5EF4-FFF2-40B4-BE49-F238E27FC236}">
                <a16:creationId xmlns:a16="http://schemas.microsoft.com/office/drawing/2014/main" id="{97F344EB-E62B-16CB-0022-64C5F6F44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0925" y="4102355"/>
            <a:ext cx="5870944" cy="153581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2AEDA400-D62F-7AE4-7E9E-FBD9D4DE41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07" t="14018" b="10674"/>
          <a:stretch/>
        </p:blipFill>
        <p:spPr bwMode="auto">
          <a:xfrm>
            <a:off x="779845" y="1412767"/>
            <a:ext cx="3452597" cy="2658331"/>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746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6F153D9-1BA2-046B-603E-FB76AD183923}"/>
              </a:ext>
            </a:extLst>
          </p:cNvPr>
          <p:cNvSpPr/>
          <p:nvPr/>
        </p:nvSpPr>
        <p:spPr>
          <a:xfrm>
            <a:off x="0" y="3850640"/>
            <a:ext cx="12192000" cy="300736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7" name="Picture 26">
            <a:extLst>
              <a:ext uri="{FF2B5EF4-FFF2-40B4-BE49-F238E27FC236}">
                <a16:creationId xmlns:a16="http://schemas.microsoft.com/office/drawing/2014/main" id="{78C2B35C-767E-5B4D-E25B-39F6A3CFE84F}"/>
              </a:ext>
            </a:extLst>
          </p:cNvPr>
          <p:cNvPicPr>
            <a:picLocks noChangeAspect="1"/>
          </p:cNvPicPr>
          <p:nvPr/>
        </p:nvPicPr>
        <p:blipFill rotWithShape="1">
          <a:blip r:embed="rId2"/>
          <a:srcRect t="8629" b="25589"/>
          <a:stretch/>
        </p:blipFill>
        <p:spPr>
          <a:xfrm>
            <a:off x="0" y="0"/>
            <a:ext cx="12192000" cy="3850640"/>
          </a:xfrm>
          <a:prstGeom prst="rect">
            <a:avLst/>
          </a:prstGeom>
        </p:spPr>
      </p:pic>
      <p:sp>
        <p:nvSpPr>
          <p:cNvPr id="15" name="Title 1">
            <a:extLst>
              <a:ext uri="{FF2B5EF4-FFF2-40B4-BE49-F238E27FC236}">
                <a16:creationId xmlns:a16="http://schemas.microsoft.com/office/drawing/2014/main" id="{481FB690-681D-2CA0-B961-828997C1D7C2}"/>
              </a:ext>
            </a:extLst>
          </p:cNvPr>
          <p:cNvSpPr txBox="1">
            <a:spLocks/>
          </p:cNvSpPr>
          <p:nvPr/>
        </p:nvSpPr>
        <p:spPr>
          <a:xfrm>
            <a:off x="3857862" y="4005450"/>
            <a:ext cx="4476277" cy="5981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effectLst/>
                <a:uLnTx/>
                <a:uFillTx/>
                <a:latin typeface="Arial" panose="020B0604020202020204"/>
                <a:ea typeface="+mj-ea"/>
                <a:cs typeface="+mj-cs"/>
              </a:rPr>
              <a:t>Agenda Topics</a:t>
            </a:r>
          </a:p>
        </p:txBody>
      </p:sp>
      <p:sp>
        <p:nvSpPr>
          <p:cNvPr id="16" name="Text Placeholder 10">
            <a:extLst>
              <a:ext uri="{FF2B5EF4-FFF2-40B4-BE49-F238E27FC236}">
                <a16:creationId xmlns:a16="http://schemas.microsoft.com/office/drawing/2014/main" id="{3EF0EE36-6D8B-B717-D092-0362A19D648C}"/>
              </a:ext>
            </a:extLst>
          </p:cNvPr>
          <p:cNvSpPr txBox="1">
            <a:spLocks/>
          </p:cNvSpPr>
          <p:nvPr/>
        </p:nvSpPr>
        <p:spPr>
          <a:xfrm>
            <a:off x="808558" y="5405120"/>
            <a:ext cx="1838201" cy="1190806"/>
          </a:xfrm>
          <a:prstGeom prst="rect">
            <a:avLst/>
          </a:prstGeom>
          <a:ln w="25400">
            <a:solidFill>
              <a:srgbClr val="51A64B"/>
            </a:solidFill>
          </a:ln>
        </p:spPr>
        <p:txBody>
          <a:bodyPr vert="horz" lIns="182880" tIns="182880" rIns="182880" bIns="182880" rtlCol="0" anchor="ctr">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1pPr>
            <a:lvl2pPr marL="11113" indent="0" algn="ctr" defTabSz="914400" rtl="0" eaLnBrk="1" latinLnBrk="0" hangingPunct="1">
              <a:lnSpc>
                <a:spcPct val="100000"/>
              </a:lnSpc>
              <a:spcBef>
                <a:spcPts val="1100"/>
              </a:spcBef>
              <a:spcAft>
                <a:spcPts val="600"/>
              </a:spcAft>
              <a:buFontTx/>
              <a:buNone/>
              <a:tabLst/>
              <a:defRPr sz="2400" b="0" kern="1200">
                <a:solidFill>
                  <a:srgbClr val="3A3D3F"/>
                </a:solidFill>
                <a:latin typeface="+mn-lt"/>
                <a:ea typeface="+mn-ea"/>
                <a:cs typeface="+mn-cs"/>
              </a:defRPr>
            </a:lvl2pPr>
            <a:lvl3pPr marL="11113" indent="0" algn="ctr" defTabSz="914400" rtl="0" eaLnBrk="1" latinLnBrk="0" hangingPunct="1">
              <a:lnSpc>
                <a:spcPct val="100000"/>
              </a:lnSpc>
              <a:spcBef>
                <a:spcPts val="500"/>
              </a:spcBef>
              <a:buFontTx/>
              <a:buNone/>
              <a:tabLst/>
              <a:defRPr sz="2000" kern="1200">
                <a:solidFill>
                  <a:srgbClr val="3A3D3F"/>
                </a:solidFill>
                <a:latin typeface="+mn-lt"/>
                <a:ea typeface="+mn-ea"/>
                <a:cs typeface="+mn-cs"/>
              </a:defRPr>
            </a:lvl3pPr>
            <a:lvl4pPr marL="180975" indent="-169863" algn="ctr" defTabSz="914400" rtl="0" eaLnBrk="1" latinLnBrk="0" hangingPunct="1">
              <a:lnSpc>
                <a:spcPct val="100000"/>
              </a:lnSpc>
              <a:spcBef>
                <a:spcPts val="500"/>
              </a:spcBef>
              <a:buFont typeface="Arial" panose="020B0604020202020204" pitchFamily="34" charset="0"/>
              <a:buChar char="•"/>
              <a:tabLst/>
              <a:defRPr sz="2000" kern="1200">
                <a:solidFill>
                  <a:srgbClr val="3A3D3F"/>
                </a:solidFill>
                <a:latin typeface="+mn-lt"/>
                <a:ea typeface="+mn-ea"/>
                <a:cs typeface="+mn-cs"/>
              </a:defRPr>
            </a:lvl4pPr>
            <a:lvl5pPr marL="350838" indent="-169863" algn="ctr" defTabSz="914400" rtl="0" eaLnBrk="1" latinLnBrk="0" hangingPunct="1">
              <a:lnSpc>
                <a:spcPct val="100000"/>
              </a:lnSpc>
              <a:spcBef>
                <a:spcPts val="500"/>
              </a:spcBef>
              <a:buFont typeface="System Font Regular"/>
              <a:buChar char="–"/>
              <a:tabLst/>
              <a:defRPr sz="1800" kern="1200">
                <a:solidFill>
                  <a:srgbClr val="3A3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1" u="none" strike="noStrike" kern="1200" cap="none" spc="0" normalizeH="0" baseline="0" noProof="0" dirty="0">
                <a:ln>
                  <a:noFill/>
                </a:ln>
                <a:effectLst/>
                <a:uLnTx/>
                <a:uFillTx/>
                <a:latin typeface="Arial" panose="020B0604020202020204"/>
                <a:ea typeface="+mn-ea"/>
                <a:cs typeface="+mn-cs"/>
              </a:rPr>
              <a:t>Scholarship History</a:t>
            </a:r>
          </a:p>
        </p:txBody>
      </p:sp>
      <p:sp>
        <p:nvSpPr>
          <p:cNvPr id="17" name="Text Placeholder 11">
            <a:extLst>
              <a:ext uri="{FF2B5EF4-FFF2-40B4-BE49-F238E27FC236}">
                <a16:creationId xmlns:a16="http://schemas.microsoft.com/office/drawing/2014/main" id="{C0DA7D17-6693-7584-F78E-BCBBB077A37D}"/>
              </a:ext>
            </a:extLst>
          </p:cNvPr>
          <p:cNvSpPr txBox="1">
            <a:spLocks/>
          </p:cNvSpPr>
          <p:nvPr/>
        </p:nvSpPr>
        <p:spPr>
          <a:xfrm>
            <a:off x="2966656" y="5405120"/>
            <a:ext cx="1838201" cy="1190806"/>
          </a:xfrm>
          <a:prstGeom prst="rect">
            <a:avLst/>
          </a:prstGeom>
          <a:ln w="25400">
            <a:solidFill>
              <a:srgbClr val="51A64B"/>
            </a:solidFill>
          </a:ln>
        </p:spPr>
        <p:txBody>
          <a:bodyPr vert="horz" lIns="182880" tIns="182880" rIns="182880" bIns="182880" rtlCol="0" anchor="ctr">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1pPr>
            <a:lvl2pPr marL="11113" indent="0" algn="ctr" defTabSz="914400" rtl="0" eaLnBrk="1" latinLnBrk="0" hangingPunct="1">
              <a:lnSpc>
                <a:spcPct val="100000"/>
              </a:lnSpc>
              <a:spcBef>
                <a:spcPts val="1100"/>
              </a:spcBef>
              <a:spcAft>
                <a:spcPts val="600"/>
              </a:spcAft>
              <a:buFontTx/>
              <a:buNone/>
              <a:tabLst/>
              <a:defRPr sz="2400" b="0" kern="1200">
                <a:solidFill>
                  <a:srgbClr val="3A3D3F"/>
                </a:solidFill>
                <a:latin typeface="+mn-lt"/>
                <a:ea typeface="+mn-ea"/>
                <a:cs typeface="+mn-cs"/>
              </a:defRPr>
            </a:lvl2pPr>
            <a:lvl3pPr marL="11113" indent="0" algn="ctr" defTabSz="914400" rtl="0" eaLnBrk="1" latinLnBrk="0" hangingPunct="1">
              <a:lnSpc>
                <a:spcPct val="100000"/>
              </a:lnSpc>
              <a:spcBef>
                <a:spcPts val="500"/>
              </a:spcBef>
              <a:buFontTx/>
              <a:buNone/>
              <a:tabLst/>
              <a:defRPr sz="2000" kern="1200">
                <a:solidFill>
                  <a:srgbClr val="3A3D3F"/>
                </a:solidFill>
                <a:latin typeface="+mn-lt"/>
                <a:ea typeface="+mn-ea"/>
                <a:cs typeface="+mn-cs"/>
              </a:defRPr>
            </a:lvl3pPr>
            <a:lvl4pPr marL="180975" indent="-169863" algn="ctr" defTabSz="914400" rtl="0" eaLnBrk="1" latinLnBrk="0" hangingPunct="1">
              <a:lnSpc>
                <a:spcPct val="100000"/>
              </a:lnSpc>
              <a:spcBef>
                <a:spcPts val="500"/>
              </a:spcBef>
              <a:buFont typeface="Arial" panose="020B0604020202020204" pitchFamily="34" charset="0"/>
              <a:buChar char="•"/>
              <a:tabLst/>
              <a:defRPr sz="2000" kern="1200">
                <a:solidFill>
                  <a:srgbClr val="3A3D3F"/>
                </a:solidFill>
                <a:latin typeface="+mn-lt"/>
                <a:ea typeface="+mn-ea"/>
                <a:cs typeface="+mn-cs"/>
              </a:defRPr>
            </a:lvl4pPr>
            <a:lvl5pPr marL="350838" indent="-169863" algn="ctr" defTabSz="914400" rtl="0" eaLnBrk="1" latinLnBrk="0" hangingPunct="1">
              <a:lnSpc>
                <a:spcPct val="100000"/>
              </a:lnSpc>
              <a:spcBef>
                <a:spcPts val="500"/>
              </a:spcBef>
              <a:buFont typeface="System Font Regular"/>
              <a:buChar char="–"/>
              <a:tabLst/>
              <a:defRPr sz="1800" kern="1200">
                <a:solidFill>
                  <a:srgbClr val="3A3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1" u="none" strike="noStrike" kern="1200" cap="none" spc="0" normalizeH="0" baseline="0" noProof="0" dirty="0">
                <a:ln>
                  <a:noFill/>
                </a:ln>
                <a:effectLst/>
                <a:uLnTx/>
                <a:uFillTx/>
                <a:latin typeface="Arial" panose="020B0604020202020204"/>
                <a:ea typeface="+mn-ea"/>
                <a:cs typeface="+mn-cs"/>
              </a:rPr>
              <a:t>Scholarship Application Overview</a:t>
            </a:r>
          </a:p>
        </p:txBody>
      </p:sp>
      <p:sp>
        <p:nvSpPr>
          <p:cNvPr id="18" name="Text Placeholder 12">
            <a:extLst>
              <a:ext uri="{FF2B5EF4-FFF2-40B4-BE49-F238E27FC236}">
                <a16:creationId xmlns:a16="http://schemas.microsoft.com/office/drawing/2014/main" id="{7A31896C-AC9A-764F-8B70-5ED3C1928699}"/>
              </a:ext>
            </a:extLst>
          </p:cNvPr>
          <p:cNvSpPr txBox="1">
            <a:spLocks/>
          </p:cNvSpPr>
          <p:nvPr/>
        </p:nvSpPr>
        <p:spPr>
          <a:xfrm>
            <a:off x="5150870" y="5405120"/>
            <a:ext cx="1838201" cy="1190806"/>
          </a:xfrm>
          <a:prstGeom prst="rect">
            <a:avLst/>
          </a:prstGeom>
          <a:ln w="25400">
            <a:solidFill>
              <a:srgbClr val="51A64B"/>
            </a:solidFill>
          </a:ln>
        </p:spPr>
        <p:txBody>
          <a:bodyPr vert="horz" lIns="182880" tIns="182880" rIns="182880" bIns="182880" rtlCol="0" anchor="ctr">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1pPr>
            <a:lvl2pPr marL="11113" indent="0" algn="ctr" defTabSz="914400" rtl="0" eaLnBrk="1" latinLnBrk="0" hangingPunct="1">
              <a:lnSpc>
                <a:spcPct val="100000"/>
              </a:lnSpc>
              <a:spcBef>
                <a:spcPts val="1100"/>
              </a:spcBef>
              <a:spcAft>
                <a:spcPts val="600"/>
              </a:spcAft>
              <a:buFontTx/>
              <a:buNone/>
              <a:tabLst/>
              <a:defRPr sz="2400" b="0" kern="1200">
                <a:solidFill>
                  <a:srgbClr val="3A3D3F"/>
                </a:solidFill>
                <a:latin typeface="+mn-lt"/>
                <a:ea typeface="+mn-ea"/>
                <a:cs typeface="+mn-cs"/>
              </a:defRPr>
            </a:lvl2pPr>
            <a:lvl3pPr marL="11113" indent="0" algn="ctr" defTabSz="914400" rtl="0" eaLnBrk="1" latinLnBrk="0" hangingPunct="1">
              <a:lnSpc>
                <a:spcPct val="100000"/>
              </a:lnSpc>
              <a:spcBef>
                <a:spcPts val="500"/>
              </a:spcBef>
              <a:buFontTx/>
              <a:buNone/>
              <a:tabLst/>
              <a:defRPr sz="2000" kern="1200">
                <a:solidFill>
                  <a:srgbClr val="3A3D3F"/>
                </a:solidFill>
                <a:latin typeface="+mn-lt"/>
                <a:ea typeface="+mn-ea"/>
                <a:cs typeface="+mn-cs"/>
              </a:defRPr>
            </a:lvl3pPr>
            <a:lvl4pPr marL="180975" indent="-169863" algn="ctr" defTabSz="914400" rtl="0" eaLnBrk="1" latinLnBrk="0" hangingPunct="1">
              <a:lnSpc>
                <a:spcPct val="100000"/>
              </a:lnSpc>
              <a:spcBef>
                <a:spcPts val="500"/>
              </a:spcBef>
              <a:buFont typeface="Arial" panose="020B0604020202020204" pitchFamily="34" charset="0"/>
              <a:buChar char="•"/>
              <a:tabLst/>
              <a:defRPr sz="2000" kern="1200">
                <a:solidFill>
                  <a:srgbClr val="3A3D3F"/>
                </a:solidFill>
                <a:latin typeface="+mn-lt"/>
                <a:ea typeface="+mn-ea"/>
                <a:cs typeface="+mn-cs"/>
              </a:defRPr>
            </a:lvl4pPr>
            <a:lvl5pPr marL="350838" indent="-169863" algn="ctr" defTabSz="914400" rtl="0" eaLnBrk="1" latinLnBrk="0" hangingPunct="1">
              <a:lnSpc>
                <a:spcPct val="100000"/>
              </a:lnSpc>
              <a:spcBef>
                <a:spcPts val="500"/>
              </a:spcBef>
              <a:buFont typeface="System Font Regular"/>
              <a:buChar char="–"/>
              <a:tabLst/>
              <a:defRPr sz="1800" kern="1200">
                <a:solidFill>
                  <a:srgbClr val="3A3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1" u="none" strike="noStrike" kern="1200" cap="none" spc="0" normalizeH="0" baseline="0" noProof="0" dirty="0">
                <a:ln>
                  <a:noFill/>
                </a:ln>
                <a:effectLst/>
                <a:uLnTx/>
                <a:uFillTx/>
                <a:latin typeface="Arial" panose="020B0604020202020204"/>
                <a:ea typeface="+mn-ea"/>
                <a:cs typeface="+mn-cs"/>
              </a:rPr>
              <a:t>Business Plan 101</a:t>
            </a:r>
          </a:p>
        </p:txBody>
      </p:sp>
      <p:sp>
        <p:nvSpPr>
          <p:cNvPr id="19" name="Text Placeholder 13">
            <a:extLst>
              <a:ext uri="{FF2B5EF4-FFF2-40B4-BE49-F238E27FC236}">
                <a16:creationId xmlns:a16="http://schemas.microsoft.com/office/drawing/2014/main" id="{68D46FB0-0D6D-FC9F-3608-4C206973038A}"/>
              </a:ext>
            </a:extLst>
          </p:cNvPr>
          <p:cNvSpPr txBox="1">
            <a:spLocks/>
          </p:cNvSpPr>
          <p:nvPr/>
        </p:nvSpPr>
        <p:spPr>
          <a:xfrm>
            <a:off x="7343941" y="5405120"/>
            <a:ext cx="1838201" cy="1190806"/>
          </a:xfrm>
          <a:prstGeom prst="rect">
            <a:avLst/>
          </a:prstGeom>
          <a:ln w="25400">
            <a:solidFill>
              <a:srgbClr val="51A64B"/>
            </a:solidFill>
          </a:ln>
        </p:spPr>
        <p:txBody>
          <a:bodyPr vert="horz" lIns="182880" tIns="182880" rIns="182880" bIns="182880" rtlCol="0" anchor="ctr">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1pPr>
            <a:lvl2pPr marL="11113" indent="0" algn="ctr" defTabSz="914400" rtl="0" eaLnBrk="1" latinLnBrk="0" hangingPunct="1">
              <a:lnSpc>
                <a:spcPct val="100000"/>
              </a:lnSpc>
              <a:spcBef>
                <a:spcPts val="1100"/>
              </a:spcBef>
              <a:spcAft>
                <a:spcPts val="600"/>
              </a:spcAft>
              <a:buFontTx/>
              <a:buNone/>
              <a:tabLst/>
              <a:defRPr sz="2400" b="0" kern="1200">
                <a:solidFill>
                  <a:srgbClr val="3A3D3F"/>
                </a:solidFill>
                <a:latin typeface="+mn-lt"/>
                <a:ea typeface="+mn-ea"/>
                <a:cs typeface="+mn-cs"/>
              </a:defRPr>
            </a:lvl2pPr>
            <a:lvl3pPr marL="11113" indent="0" algn="ctr" defTabSz="914400" rtl="0" eaLnBrk="1" latinLnBrk="0" hangingPunct="1">
              <a:lnSpc>
                <a:spcPct val="100000"/>
              </a:lnSpc>
              <a:spcBef>
                <a:spcPts val="500"/>
              </a:spcBef>
              <a:buFontTx/>
              <a:buNone/>
              <a:tabLst/>
              <a:defRPr sz="2000" kern="1200">
                <a:solidFill>
                  <a:srgbClr val="3A3D3F"/>
                </a:solidFill>
                <a:latin typeface="+mn-lt"/>
                <a:ea typeface="+mn-ea"/>
                <a:cs typeface="+mn-cs"/>
              </a:defRPr>
            </a:lvl3pPr>
            <a:lvl4pPr marL="180975" indent="-169863" algn="ctr" defTabSz="914400" rtl="0" eaLnBrk="1" latinLnBrk="0" hangingPunct="1">
              <a:lnSpc>
                <a:spcPct val="100000"/>
              </a:lnSpc>
              <a:spcBef>
                <a:spcPts val="500"/>
              </a:spcBef>
              <a:buFont typeface="Arial" panose="020B0604020202020204" pitchFamily="34" charset="0"/>
              <a:buChar char="•"/>
              <a:tabLst/>
              <a:defRPr sz="2000" kern="1200">
                <a:solidFill>
                  <a:srgbClr val="3A3D3F"/>
                </a:solidFill>
                <a:latin typeface="+mn-lt"/>
                <a:ea typeface="+mn-ea"/>
                <a:cs typeface="+mn-cs"/>
              </a:defRPr>
            </a:lvl4pPr>
            <a:lvl5pPr marL="350838" indent="-169863" algn="ctr" defTabSz="914400" rtl="0" eaLnBrk="1" latinLnBrk="0" hangingPunct="1">
              <a:lnSpc>
                <a:spcPct val="100000"/>
              </a:lnSpc>
              <a:spcBef>
                <a:spcPts val="500"/>
              </a:spcBef>
              <a:buFont typeface="System Font Regular"/>
              <a:buChar char="–"/>
              <a:tabLst/>
              <a:defRPr sz="1800" kern="1200">
                <a:solidFill>
                  <a:srgbClr val="3A3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1" u="none" strike="noStrike" kern="1200" cap="none" spc="0" normalizeH="0" baseline="0" noProof="0" dirty="0">
                <a:ln>
                  <a:noFill/>
                </a:ln>
                <a:effectLst/>
                <a:uLnTx/>
                <a:uFillTx/>
                <a:latin typeface="Arial" panose="020B0604020202020204"/>
                <a:ea typeface="+mn-ea"/>
                <a:cs typeface="+mn-cs"/>
              </a:rPr>
              <a:t>Important Dates &amp; Key Contacts</a:t>
            </a:r>
          </a:p>
        </p:txBody>
      </p:sp>
      <p:sp>
        <p:nvSpPr>
          <p:cNvPr id="20" name="Text Placeholder 14">
            <a:extLst>
              <a:ext uri="{FF2B5EF4-FFF2-40B4-BE49-F238E27FC236}">
                <a16:creationId xmlns:a16="http://schemas.microsoft.com/office/drawing/2014/main" id="{A882BB95-2FCA-BA0B-B21E-5BB61163B129}"/>
              </a:ext>
            </a:extLst>
          </p:cNvPr>
          <p:cNvSpPr txBox="1">
            <a:spLocks/>
          </p:cNvSpPr>
          <p:nvPr/>
        </p:nvSpPr>
        <p:spPr>
          <a:xfrm>
            <a:off x="9559317" y="5405120"/>
            <a:ext cx="1838201" cy="1190806"/>
          </a:xfrm>
          <a:prstGeom prst="rect">
            <a:avLst/>
          </a:prstGeom>
          <a:ln w="25400">
            <a:solidFill>
              <a:srgbClr val="51A64B"/>
            </a:solidFill>
          </a:ln>
        </p:spPr>
        <p:txBody>
          <a:bodyPr vert="horz" lIns="182880" tIns="182880" rIns="182880" bIns="182880" rtlCol="0" anchor="ctr">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1pPr>
            <a:lvl2pPr marL="11113" indent="0" algn="ctr" defTabSz="914400" rtl="0" eaLnBrk="1" latinLnBrk="0" hangingPunct="1">
              <a:lnSpc>
                <a:spcPct val="100000"/>
              </a:lnSpc>
              <a:spcBef>
                <a:spcPts val="1100"/>
              </a:spcBef>
              <a:spcAft>
                <a:spcPts val="600"/>
              </a:spcAft>
              <a:buFontTx/>
              <a:buNone/>
              <a:tabLst/>
              <a:defRPr sz="2400" b="0" kern="1200">
                <a:solidFill>
                  <a:srgbClr val="3A3D3F"/>
                </a:solidFill>
                <a:latin typeface="+mn-lt"/>
                <a:ea typeface="+mn-ea"/>
                <a:cs typeface="+mn-cs"/>
              </a:defRPr>
            </a:lvl2pPr>
            <a:lvl3pPr marL="11113" indent="0" algn="ctr" defTabSz="914400" rtl="0" eaLnBrk="1" latinLnBrk="0" hangingPunct="1">
              <a:lnSpc>
                <a:spcPct val="100000"/>
              </a:lnSpc>
              <a:spcBef>
                <a:spcPts val="500"/>
              </a:spcBef>
              <a:buFontTx/>
              <a:buNone/>
              <a:tabLst/>
              <a:defRPr sz="2000" kern="1200">
                <a:solidFill>
                  <a:srgbClr val="3A3D3F"/>
                </a:solidFill>
                <a:latin typeface="+mn-lt"/>
                <a:ea typeface="+mn-ea"/>
                <a:cs typeface="+mn-cs"/>
              </a:defRPr>
            </a:lvl3pPr>
            <a:lvl4pPr marL="180975" indent="-169863" algn="ctr" defTabSz="914400" rtl="0" eaLnBrk="1" latinLnBrk="0" hangingPunct="1">
              <a:lnSpc>
                <a:spcPct val="100000"/>
              </a:lnSpc>
              <a:spcBef>
                <a:spcPts val="500"/>
              </a:spcBef>
              <a:buFont typeface="Arial" panose="020B0604020202020204" pitchFamily="34" charset="0"/>
              <a:buChar char="•"/>
              <a:tabLst/>
              <a:defRPr sz="2000" kern="1200">
                <a:solidFill>
                  <a:srgbClr val="3A3D3F"/>
                </a:solidFill>
                <a:latin typeface="+mn-lt"/>
                <a:ea typeface="+mn-ea"/>
                <a:cs typeface="+mn-cs"/>
              </a:defRPr>
            </a:lvl4pPr>
            <a:lvl5pPr marL="350838" indent="-169863" algn="ctr" defTabSz="914400" rtl="0" eaLnBrk="1" latinLnBrk="0" hangingPunct="1">
              <a:lnSpc>
                <a:spcPct val="100000"/>
              </a:lnSpc>
              <a:spcBef>
                <a:spcPts val="500"/>
              </a:spcBef>
              <a:buFont typeface="System Font Regular"/>
              <a:buChar char="–"/>
              <a:tabLst/>
              <a:defRPr sz="1800" kern="1200">
                <a:solidFill>
                  <a:srgbClr val="3A3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1" u="none" strike="noStrike" kern="1200" cap="none" spc="0" normalizeH="0" baseline="0" noProof="0" dirty="0">
                <a:ln>
                  <a:noFill/>
                </a:ln>
                <a:effectLst/>
                <a:uLnTx/>
                <a:uFillTx/>
                <a:latin typeface="Arial" panose="020B0604020202020204"/>
                <a:ea typeface="+mn-ea"/>
                <a:cs typeface="+mn-cs"/>
              </a:rPr>
              <a:t>Additional Resources</a:t>
            </a:r>
          </a:p>
        </p:txBody>
      </p:sp>
      <p:sp>
        <p:nvSpPr>
          <p:cNvPr id="21" name="Text Placeholder 37">
            <a:extLst>
              <a:ext uri="{FF2B5EF4-FFF2-40B4-BE49-F238E27FC236}">
                <a16:creationId xmlns:a16="http://schemas.microsoft.com/office/drawing/2014/main" id="{D5C64C50-D56F-407C-1A2A-5D84D469CF33}"/>
              </a:ext>
            </a:extLst>
          </p:cNvPr>
          <p:cNvSpPr txBox="1">
            <a:spLocks/>
          </p:cNvSpPr>
          <p:nvPr/>
        </p:nvSpPr>
        <p:spPr>
          <a:xfrm>
            <a:off x="1347452" y="4652532"/>
            <a:ext cx="760412" cy="742950"/>
          </a:xfrm>
          <a:prstGeom prst="rect">
            <a:avLst/>
          </a:prstGeom>
          <a:ln>
            <a:noFill/>
          </a:ln>
        </p:spPr>
        <p:txBody>
          <a:bodyPr vert="horz" lIns="0" tIns="0" rIns="0" bIns="0" rtlCol="0" anchor="ctr">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3600" b="1" kern="1200">
                <a:solidFill>
                  <a:schemeClr val="accent1"/>
                </a:solidFill>
                <a:latin typeface="+mn-lt"/>
                <a:ea typeface="+mn-ea"/>
                <a:cs typeface="+mn-cs"/>
              </a:defRPr>
            </a:lvl1pPr>
            <a:lvl2pPr marL="11113" indent="0" algn="l" defTabSz="914400" rtl="0" eaLnBrk="1" latinLnBrk="0" hangingPunct="1">
              <a:lnSpc>
                <a:spcPct val="100000"/>
              </a:lnSpc>
              <a:spcBef>
                <a:spcPts val="1100"/>
              </a:spcBef>
              <a:spcAft>
                <a:spcPts val="600"/>
              </a:spcAft>
              <a:buFontTx/>
              <a:buNone/>
              <a:tabLst/>
              <a:defRPr sz="3600" b="1" kern="1200">
                <a:solidFill>
                  <a:schemeClr val="accent1"/>
                </a:solidFill>
                <a:latin typeface="+mn-lt"/>
                <a:ea typeface="+mn-ea"/>
                <a:cs typeface="+mn-cs"/>
              </a:defRPr>
            </a:lvl2pPr>
            <a:lvl3pPr marL="11113" indent="0" algn="l" defTabSz="914400" rtl="0" eaLnBrk="1" latinLnBrk="0" hangingPunct="1">
              <a:lnSpc>
                <a:spcPct val="100000"/>
              </a:lnSpc>
              <a:spcBef>
                <a:spcPts val="500"/>
              </a:spcBef>
              <a:buFontTx/>
              <a:buNone/>
              <a:tabLst/>
              <a:defRPr sz="3600" b="1" kern="1200">
                <a:solidFill>
                  <a:schemeClr val="accent1"/>
                </a:solidFill>
                <a:latin typeface="+mn-lt"/>
                <a:ea typeface="+mn-ea"/>
                <a:cs typeface="+mn-cs"/>
              </a:defRPr>
            </a:lvl3pPr>
            <a:lvl4pPr marL="180975" indent="-169863" algn="l" defTabSz="914400" rtl="0" eaLnBrk="1" latinLnBrk="0" hangingPunct="1">
              <a:lnSpc>
                <a:spcPct val="100000"/>
              </a:lnSpc>
              <a:spcBef>
                <a:spcPts val="500"/>
              </a:spcBef>
              <a:buFont typeface="Arial" panose="020B0604020202020204" pitchFamily="34" charset="0"/>
              <a:buChar char="•"/>
              <a:tabLst/>
              <a:defRPr sz="3600" b="1" kern="1200">
                <a:solidFill>
                  <a:schemeClr val="accent1"/>
                </a:solidFill>
                <a:latin typeface="+mn-lt"/>
                <a:ea typeface="+mn-ea"/>
                <a:cs typeface="+mn-cs"/>
              </a:defRPr>
            </a:lvl4pPr>
            <a:lvl5pPr marL="350838" indent="-169863" algn="l" defTabSz="914400" rtl="0" eaLnBrk="1" latinLnBrk="0" hangingPunct="1">
              <a:lnSpc>
                <a:spcPct val="100000"/>
              </a:lnSpc>
              <a:spcBef>
                <a:spcPts val="500"/>
              </a:spcBef>
              <a:buFont typeface="System Font Regular"/>
              <a:buChar char="–"/>
              <a:tabLst/>
              <a:defRPr sz="36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600" b="1" i="0" u="none" strike="noStrike" kern="1200" cap="none" spc="0" normalizeH="0" baseline="0" noProof="0">
                <a:ln>
                  <a:noFill/>
                </a:ln>
                <a:solidFill>
                  <a:schemeClr val="bg1"/>
                </a:solidFill>
                <a:effectLst/>
                <a:uLnTx/>
                <a:uFillTx/>
                <a:latin typeface="Arial" panose="020B0604020202020204"/>
                <a:ea typeface="+mn-ea"/>
                <a:cs typeface="+mn-cs"/>
              </a:rPr>
              <a:t>1</a:t>
            </a:r>
          </a:p>
        </p:txBody>
      </p:sp>
      <p:sp>
        <p:nvSpPr>
          <p:cNvPr id="22" name="Text Placeholder 38">
            <a:extLst>
              <a:ext uri="{FF2B5EF4-FFF2-40B4-BE49-F238E27FC236}">
                <a16:creationId xmlns:a16="http://schemas.microsoft.com/office/drawing/2014/main" id="{6576A191-DD4B-FEAD-A7F5-686BE8E274FF}"/>
              </a:ext>
            </a:extLst>
          </p:cNvPr>
          <p:cNvSpPr txBox="1">
            <a:spLocks/>
          </p:cNvSpPr>
          <p:nvPr/>
        </p:nvSpPr>
        <p:spPr>
          <a:xfrm>
            <a:off x="3505550" y="4652532"/>
            <a:ext cx="760412" cy="742950"/>
          </a:xfrm>
          <a:prstGeom prst="rect">
            <a:avLst/>
          </a:prstGeom>
          <a:ln>
            <a:noFill/>
          </a:ln>
        </p:spPr>
        <p:txBody>
          <a:bodyPr vert="horz" lIns="0" tIns="0" rIns="0" bIns="0" rtlCol="0" anchor="ctr">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3600" b="1" kern="1200">
                <a:solidFill>
                  <a:schemeClr val="accent1"/>
                </a:solidFill>
                <a:latin typeface="+mn-lt"/>
                <a:ea typeface="+mn-ea"/>
                <a:cs typeface="+mn-cs"/>
              </a:defRPr>
            </a:lvl1pPr>
            <a:lvl2pPr marL="11113" indent="0" algn="l" defTabSz="914400" rtl="0" eaLnBrk="1" latinLnBrk="0" hangingPunct="1">
              <a:lnSpc>
                <a:spcPct val="100000"/>
              </a:lnSpc>
              <a:spcBef>
                <a:spcPts val="1100"/>
              </a:spcBef>
              <a:spcAft>
                <a:spcPts val="600"/>
              </a:spcAft>
              <a:buFontTx/>
              <a:buNone/>
              <a:tabLst/>
              <a:defRPr sz="3600" b="1" kern="1200">
                <a:solidFill>
                  <a:schemeClr val="accent1"/>
                </a:solidFill>
                <a:latin typeface="+mn-lt"/>
                <a:ea typeface="+mn-ea"/>
                <a:cs typeface="+mn-cs"/>
              </a:defRPr>
            </a:lvl2pPr>
            <a:lvl3pPr marL="11113" indent="0" algn="l" defTabSz="914400" rtl="0" eaLnBrk="1" latinLnBrk="0" hangingPunct="1">
              <a:lnSpc>
                <a:spcPct val="100000"/>
              </a:lnSpc>
              <a:spcBef>
                <a:spcPts val="500"/>
              </a:spcBef>
              <a:buFontTx/>
              <a:buNone/>
              <a:tabLst/>
              <a:defRPr sz="3600" b="1" kern="1200">
                <a:solidFill>
                  <a:schemeClr val="accent1"/>
                </a:solidFill>
                <a:latin typeface="+mn-lt"/>
                <a:ea typeface="+mn-ea"/>
                <a:cs typeface="+mn-cs"/>
              </a:defRPr>
            </a:lvl3pPr>
            <a:lvl4pPr marL="180975" indent="-169863" algn="l" defTabSz="914400" rtl="0" eaLnBrk="1" latinLnBrk="0" hangingPunct="1">
              <a:lnSpc>
                <a:spcPct val="100000"/>
              </a:lnSpc>
              <a:spcBef>
                <a:spcPts val="500"/>
              </a:spcBef>
              <a:buFont typeface="Arial" panose="020B0604020202020204" pitchFamily="34" charset="0"/>
              <a:buChar char="•"/>
              <a:tabLst/>
              <a:defRPr sz="3600" b="1" kern="1200">
                <a:solidFill>
                  <a:schemeClr val="accent1"/>
                </a:solidFill>
                <a:latin typeface="+mn-lt"/>
                <a:ea typeface="+mn-ea"/>
                <a:cs typeface="+mn-cs"/>
              </a:defRPr>
            </a:lvl4pPr>
            <a:lvl5pPr marL="350838" indent="-169863" algn="l" defTabSz="914400" rtl="0" eaLnBrk="1" latinLnBrk="0" hangingPunct="1">
              <a:lnSpc>
                <a:spcPct val="100000"/>
              </a:lnSpc>
              <a:spcBef>
                <a:spcPts val="500"/>
              </a:spcBef>
              <a:buFont typeface="System Font Regular"/>
              <a:buChar char="–"/>
              <a:tabLst/>
              <a:defRPr sz="36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600" b="1" i="0" u="none" strike="noStrike" kern="1200" cap="none" spc="0" normalizeH="0" baseline="0" noProof="0">
                <a:ln>
                  <a:noFill/>
                </a:ln>
                <a:solidFill>
                  <a:schemeClr val="bg1"/>
                </a:solidFill>
                <a:effectLst/>
                <a:uLnTx/>
                <a:uFillTx/>
                <a:latin typeface="Arial" panose="020B0604020202020204"/>
                <a:ea typeface="+mn-ea"/>
                <a:cs typeface="+mn-cs"/>
              </a:rPr>
              <a:t>2</a:t>
            </a:r>
          </a:p>
        </p:txBody>
      </p:sp>
      <p:sp>
        <p:nvSpPr>
          <p:cNvPr id="23" name="Text Placeholder 39">
            <a:extLst>
              <a:ext uri="{FF2B5EF4-FFF2-40B4-BE49-F238E27FC236}">
                <a16:creationId xmlns:a16="http://schemas.microsoft.com/office/drawing/2014/main" id="{EFAF201E-6F00-8BE5-5BAA-84BC0CD9B22F}"/>
              </a:ext>
            </a:extLst>
          </p:cNvPr>
          <p:cNvSpPr txBox="1">
            <a:spLocks/>
          </p:cNvSpPr>
          <p:nvPr/>
        </p:nvSpPr>
        <p:spPr>
          <a:xfrm>
            <a:off x="5689764" y="4652532"/>
            <a:ext cx="760412" cy="742950"/>
          </a:xfrm>
          <a:prstGeom prst="rect">
            <a:avLst/>
          </a:prstGeom>
          <a:ln>
            <a:noFill/>
          </a:ln>
        </p:spPr>
        <p:txBody>
          <a:bodyPr vert="horz" lIns="0" tIns="0" rIns="0" bIns="0" rtlCol="0" anchor="ctr">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3600" b="1" kern="1200">
                <a:solidFill>
                  <a:schemeClr val="accent1"/>
                </a:solidFill>
                <a:latin typeface="+mn-lt"/>
                <a:ea typeface="+mn-ea"/>
                <a:cs typeface="+mn-cs"/>
              </a:defRPr>
            </a:lvl1pPr>
            <a:lvl2pPr marL="11113" indent="0" algn="l" defTabSz="914400" rtl="0" eaLnBrk="1" latinLnBrk="0" hangingPunct="1">
              <a:lnSpc>
                <a:spcPct val="100000"/>
              </a:lnSpc>
              <a:spcBef>
                <a:spcPts val="1100"/>
              </a:spcBef>
              <a:spcAft>
                <a:spcPts val="600"/>
              </a:spcAft>
              <a:buFontTx/>
              <a:buNone/>
              <a:tabLst/>
              <a:defRPr sz="3600" b="1" kern="1200">
                <a:solidFill>
                  <a:schemeClr val="accent1"/>
                </a:solidFill>
                <a:latin typeface="+mn-lt"/>
                <a:ea typeface="+mn-ea"/>
                <a:cs typeface="+mn-cs"/>
              </a:defRPr>
            </a:lvl2pPr>
            <a:lvl3pPr marL="11113" indent="0" algn="l" defTabSz="914400" rtl="0" eaLnBrk="1" latinLnBrk="0" hangingPunct="1">
              <a:lnSpc>
                <a:spcPct val="100000"/>
              </a:lnSpc>
              <a:spcBef>
                <a:spcPts val="500"/>
              </a:spcBef>
              <a:buFontTx/>
              <a:buNone/>
              <a:tabLst/>
              <a:defRPr sz="3600" b="1" kern="1200">
                <a:solidFill>
                  <a:schemeClr val="accent1"/>
                </a:solidFill>
                <a:latin typeface="+mn-lt"/>
                <a:ea typeface="+mn-ea"/>
                <a:cs typeface="+mn-cs"/>
              </a:defRPr>
            </a:lvl3pPr>
            <a:lvl4pPr marL="180975" indent="-169863" algn="l" defTabSz="914400" rtl="0" eaLnBrk="1" latinLnBrk="0" hangingPunct="1">
              <a:lnSpc>
                <a:spcPct val="100000"/>
              </a:lnSpc>
              <a:spcBef>
                <a:spcPts val="500"/>
              </a:spcBef>
              <a:buFont typeface="Arial" panose="020B0604020202020204" pitchFamily="34" charset="0"/>
              <a:buChar char="•"/>
              <a:tabLst/>
              <a:defRPr sz="3600" b="1" kern="1200">
                <a:solidFill>
                  <a:schemeClr val="accent1"/>
                </a:solidFill>
                <a:latin typeface="+mn-lt"/>
                <a:ea typeface="+mn-ea"/>
                <a:cs typeface="+mn-cs"/>
              </a:defRPr>
            </a:lvl4pPr>
            <a:lvl5pPr marL="350838" indent="-169863" algn="l" defTabSz="914400" rtl="0" eaLnBrk="1" latinLnBrk="0" hangingPunct="1">
              <a:lnSpc>
                <a:spcPct val="100000"/>
              </a:lnSpc>
              <a:spcBef>
                <a:spcPts val="500"/>
              </a:spcBef>
              <a:buFont typeface="System Font Regular"/>
              <a:buChar char="–"/>
              <a:tabLst/>
              <a:defRPr sz="36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600" b="1" i="0" u="none" strike="noStrike" kern="1200" cap="none" spc="0" normalizeH="0" baseline="0" noProof="0">
                <a:ln>
                  <a:noFill/>
                </a:ln>
                <a:solidFill>
                  <a:schemeClr val="bg1"/>
                </a:solidFill>
                <a:effectLst/>
                <a:uLnTx/>
                <a:uFillTx/>
                <a:latin typeface="Arial" panose="020B0604020202020204"/>
                <a:ea typeface="+mn-ea"/>
                <a:cs typeface="+mn-cs"/>
              </a:rPr>
              <a:t>3</a:t>
            </a:r>
          </a:p>
        </p:txBody>
      </p:sp>
      <p:sp>
        <p:nvSpPr>
          <p:cNvPr id="24" name="Text Placeholder 40">
            <a:extLst>
              <a:ext uri="{FF2B5EF4-FFF2-40B4-BE49-F238E27FC236}">
                <a16:creationId xmlns:a16="http://schemas.microsoft.com/office/drawing/2014/main" id="{B385ADE6-2F7E-206C-2C5C-44CB099B7675}"/>
              </a:ext>
            </a:extLst>
          </p:cNvPr>
          <p:cNvSpPr txBox="1">
            <a:spLocks/>
          </p:cNvSpPr>
          <p:nvPr/>
        </p:nvSpPr>
        <p:spPr>
          <a:xfrm>
            <a:off x="7863431" y="4652532"/>
            <a:ext cx="760412" cy="742950"/>
          </a:xfrm>
          <a:prstGeom prst="rect">
            <a:avLst/>
          </a:prstGeom>
          <a:ln>
            <a:noFill/>
          </a:ln>
        </p:spPr>
        <p:txBody>
          <a:bodyPr vert="horz" lIns="0" tIns="0" rIns="0" bIns="0" rtlCol="0" anchor="ctr">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3600" b="1" kern="1200">
                <a:solidFill>
                  <a:schemeClr val="accent1"/>
                </a:solidFill>
                <a:latin typeface="+mn-lt"/>
                <a:ea typeface="+mn-ea"/>
                <a:cs typeface="+mn-cs"/>
              </a:defRPr>
            </a:lvl1pPr>
            <a:lvl2pPr marL="11113" indent="0" algn="l" defTabSz="914400" rtl="0" eaLnBrk="1" latinLnBrk="0" hangingPunct="1">
              <a:lnSpc>
                <a:spcPct val="100000"/>
              </a:lnSpc>
              <a:spcBef>
                <a:spcPts val="1100"/>
              </a:spcBef>
              <a:spcAft>
                <a:spcPts val="600"/>
              </a:spcAft>
              <a:buFontTx/>
              <a:buNone/>
              <a:tabLst/>
              <a:defRPr sz="3600" b="1" kern="1200">
                <a:solidFill>
                  <a:schemeClr val="accent1"/>
                </a:solidFill>
                <a:latin typeface="+mn-lt"/>
                <a:ea typeface="+mn-ea"/>
                <a:cs typeface="+mn-cs"/>
              </a:defRPr>
            </a:lvl2pPr>
            <a:lvl3pPr marL="11113" indent="0" algn="l" defTabSz="914400" rtl="0" eaLnBrk="1" latinLnBrk="0" hangingPunct="1">
              <a:lnSpc>
                <a:spcPct val="100000"/>
              </a:lnSpc>
              <a:spcBef>
                <a:spcPts val="500"/>
              </a:spcBef>
              <a:buFontTx/>
              <a:buNone/>
              <a:tabLst/>
              <a:defRPr sz="3600" b="1" kern="1200">
                <a:solidFill>
                  <a:schemeClr val="accent1"/>
                </a:solidFill>
                <a:latin typeface="+mn-lt"/>
                <a:ea typeface="+mn-ea"/>
                <a:cs typeface="+mn-cs"/>
              </a:defRPr>
            </a:lvl3pPr>
            <a:lvl4pPr marL="180975" indent="-169863" algn="l" defTabSz="914400" rtl="0" eaLnBrk="1" latinLnBrk="0" hangingPunct="1">
              <a:lnSpc>
                <a:spcPct val="100000"/>
              </a:lnSpc>
              <a:spcBef>
                <a:spcPts val="500"/>
              </a:spcBef>
              <a:buFont typeface="Arial" panose="020B0604020202020204" pitchFamily="34" charset="0"/>
              <a:buChar char="•"/>
              <a:tabLst/>
              <a:defRPr sz="3600" b="1" kern="1200">
                <a:solidFill>
                  <a:schemeClr val="accent1"/>
                </a:solidFill>
                <a:latin typeface="+mn-lt"/>
                <a:ea typeface="+mn-ea"/>
                <a:cs typeface="+mn-cs"/>
              </a:defRPr>
            </a:lvl4pPr>
            <a:lvl5pPr marL="350838" indent="-169863" algn="l" defTabSz="914400" rtl="0" eaLnBrk="1" latinLnBrk="0" hangingPunct="1">
              <a:lnSpc>
                <a:spcPct val="100000"/>
              </a:lnSpc>
              <a:spcBef>
                <a:spcPts val="500"/>
              </a:spcBef>
              <a:buFont typeface="System Font Regular"/>
              <a:buChar char="–"/>
              <a:tabLst/>
              <a:defRPr sz="36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600" b="1" i="0" u="none" strike="noStrike" kern="1200" cap="none" spc="0" normalizeH="0" baseline="0" noProof="0">
                <a:ln>
                  <a:noFill/>
                </a:ln>
                <a:solidFill>
                  <a:schemeClr val="bg1"/>
                </a:solidFill>
                <a:effectLst/>
                <a:uLnTx/>
                <a:uFillTx/>
                <a:latin typeface="Arial" panose="020B0604020202020204"/>
                <a:ea typeface="+mn-ea"/>
                <a:cs typeface="+mn-cs"/>
              </a:rPr>
              <a:t>4</a:t>
            </a:r>
          </a:p>
        </p:txBody>
      </p:sp>
      <p:sp>
        <p:nvSpPr>
          <p:cNvPr id="25" name="Text Placeholder 41">
            <a:extLst>
              <a:ext uri="{FF2B5EF4-FFF2-40B4-BE49-F238E27FC236}">
                <a16:creationId xmlns:a16="http://schemas.microsoft.com/office/drawing/2014/main" id="{FD19F846-A3F4-E5F5-B0DA-92B2106E6DE6}"/>
              </a:ext>
            </a:extLst>
          </p:cNvPr>
          <p:cNvSpPr txBox="1">
            <a:spLocks/>
          </p:cNvSpPr>
          <p:nvPr/>
        </p:nvSpPr>
        <p:spPr>
          <a:xfrm>
            <a:off x="10098211" y="4652532"/>
            <a:ext cx="760412" cy="742950"/>
          </a:xfrm>
          <a:prstGeom prst="rect">
            <a:avLst/>
          </a:prstGeom>
          <a:ln>
            <a:noFill/>
          </a:ln>
        </p:spPr>
        <p:txBody>
          <a:bodyPr vert="horz" lIns="0" tIns="0" rIns="0" bIns="0" rtlCol="0" anchor="ctr">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3600" b="1" kern="1200">
                <a:solidFill>
                  <a:schemeClr val="accent1"/>
                </a:solidFill>
                <a:latin typeface="+mn-lt"/>
                <a:ea typeface="+mn-ea"/>
                <a:cs typeface="+mn-cs"/>
              </a:defRPr>
            </a:lvl1pPr>
            <a:lvl2pPr marL="11113" indent="0" algn="l" defTabSz="914400" rtl="0" eaLnBrk="1" latinLnBrk="0" hangingPunct="1">
              <a:lnSpc>
                <a:spcPct val="100000"/>
              </a:lnSpc>
              <a:spcBef>
                <a:spcPts val="1100"/>
              </a:spcBef>
              <a:spcAft>
                <a:spcPts val="600"/>
              </a:spcAft>
              <a:buFontTx/>
              <a:buNone/>
              <a:tabLst/>
              <a:defRPr sz="3600" b="1" kern="1200">
                <a:solidFill>
                  <a:schemeClr val="accent1"/>
                </a:solidFill>
                <a:latin typeface="+mn-lt"/>
                <a:ea typeface="+mn-ea"/>
                <a:cs typeface="+mn-cs"/>
              </a:defRPr>
            </a:lvl2pPr>
            <a:lvl3pPr marL="11113" indent="0" algn="l" defTabSz="914400" rtl="0" eaLnBrk="1" latinLnBrk="0" hangingPunct="1">
              <a:lnSpc>
                <a:spcPct val="100000"/>
              </a:lnSpc>
              <a:spcBef>
                <a:spcPts val="500"/>
              </a:spcBef>
              <a:buFontTx/>
              <a:buNone/>
              <a:tabLst/>
              <a:defRPr sz="3600" b="1" kern="1200">
                <a:solidFill>
                  <a:schemeClr val="accent1"/>
                </a:solidFill>
                <a:latin typeface="+mn-lt"/>
                <a:ea typeface="+mn-ea"/>
                <a:cs typeface="+mn-cs"/>
              </a:defRPr>
            </a:lvl3pPr>
            <a:lvl4pPr marL="180975" indent="-169863" algn="l" defTabSz="914400" rtl="0" eaLnBrk="1" latinLnBrk="0" hangingPunct="1">
              <a:lnSpc>
                <a:spcPct val="100000"/>
              </a:lnSpc>
              <a:spcBef>
                <a:spcPts val="500"/>
              </a:spcBef>
              <a:buFont typeface="Arial" panose="020B0604020202020204" pitchFamily="34" charset="0"/>
              <a:buChar char="•"/>
              <a:tabLst/>
              <a:defRPr sz="3600" b="1" kern="1200">
                <a:solidFill>
                  <a:schemeClr val="accent1"/>
                </a:solidFill>
                <a:latin typeface="+mn-lt"/>
                <a:ea typeface="+mn-ea"/>
                <a:cs typeface="+mn-cs"/>
              </a:defRPr>
            </a:lvl4pPr>
            <a:lvl5pPr marL="350838" indent="-169863" algn="l" defTabSz="914400" rtl="0" eaLnBrk="1" latinLnBrk="0" hangingPunct="1">
              <a:lnSpc>
                <a:spcPct val="100000"/>
              </a:lnSpc>
              <a:spcBef>
                <a:spcPts val="500"/>
              </a:spcBef>
              <a:buFont typeface="System Font Regular"/>
              <a:buChar char="–"/>
              <a:tabLst/>
              <a:defRPr sz="36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600" b="1" i="0" u="none" strike="noStrike" kern="1200" cap="none" spc="0" normalizeH="0" baseline="0" noProof="0">
                <a:ln>
                  <a:noFill/>
                </a:ln>
                <a:solidFill>
                  <a:schemeClr val="bg1"/>
                </a:solidFill>
                <a:effectLst/>
                <a:uLnTx/>
                <a:uFillTx/>
                <a:latin typeface="Arial" panose="020B0604020202020204"/>
                <a:ea typeface="+mn-ea"/>
                <a:cs typeface="+mn-cs"/>
              </a:rPr>
              <a:t>5</a:t>
            </a:r>
          </a:p>
        </p:txBody>
      </p:sp>
      <p:sp>
        <p:nvSpPr>
          <p:cNvPr id="3" name="Slide Number Placeholder 2">
            <a:extLst>
              <a:ext uri="{FF2B5EF4-FFF2-40B4-BE49-F238E27FC236}">
                <a16:creationId xmlns:a16="http://schemas.microsoft.com/office/drawing/2014/main" id="{64F2D579-6FFD-25AD-CCC8-CE8FDF83E807}"/>
              </a:ext>
            </a:extLst>
          </p:cNvPr>
          <p:cNvSpPr txBox="1">
            <a:spLocks/>
          </p:cNvSpPr>
          <p:nvPr/>
        </p:nvSpPr>
        <p:spPr>
          <a:xfrm>
            <a:off x="11622400" y="6567448"/>
            <a:ext cx="457200" cy="1984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8DF80FAE-7706-BD45-96D3-01A949F6FBA3}" type="slidenum">
              <a:rPr lang="en-US" sz="800" smtClean="0">
                <a:solidFill>
                  <a:srgbClr val="3B3C3F">
                    <a:lumMod val="40000"/>
                    <a:lumOff val="60000"/>
                  </a:srgbClr>
                </a:solidFill>
                <a:latin typeface="Arial" panose="020B0604020202020204"/>
              </a:rPr>
              <a:pPr algn="r">
                <a:defRPr/>
              </a:pPr>
              <a:t>2</a:t>
            </a:fld>
            <a:endParaRPr lang="en-US" sz="800">
              <a:solidFill>
                <a:srgbClr val="3B3C3F">
                  <a:lumMod val="40000"/>
                  <a:lumOff val="60000"/>
                </a:srgbClr>
              </a:solidFill>
              <a:latin typeface="Arial" panose="020B0604020202020204"/>
            </a:endParaRPr>
          </a:p>
        </p:txBody>
      </p:sp>
    </p:spTree>
    <p:extLst>
      <p:ext uri="{BB962C8B-B14F-4D97-AF65-F5344CB8AC3E}">
        <p14:creationId xmlns:p14="http://schemas.microsoft.com/office/powerpoint/2010/main" val="739084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AEC7C7-DF65-1D01-EFAF-1870C395ACB1}"/>
              </a:ext>
            </a:extLst>
          </p:cNvPr>
          <p:cNvSpPr/>
          <p:nvPr/>
        </p:nvSpPr>
        <p:spPr>
          <a:xfrm>
            <a:off x="-1" y="1"/>
            <a:ext cx="12192001" cy="685799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0" rIns="914400" bIns="0" rtlCol="0" anchor="ctr"/>
          <a:lstStyle/>
          <a:p>
            <a:pPr marL="228600">
              <a:tabLst>
                <a:tab pos="9201150" algn="l"/>
              </a:tabLst>
            </a:pPr>
            <a:endParaRPr lang="en-US" sz="2000">
              <a:solidFill>
                <a:schemeClr val="bg1"/>
              </a:solidFill>
              <a:latin typeface="Calibri" panose="020F0502020204030204" pitchFamily="34" charset="0"/>
              <a:cs typeface="Calibri" panose="020F0502020204030204" pitchFamily="34" charset="0"/>
            </a:endParaRPr>
          </a:p>
        </p:txBody>
      </p:sp>
      <p:sp>
        <p:nvSpPr>
          <p:cNvPr id="5" name="Text Placeholder 13">
            <a:extLst>
              <a:ext uri="{FF2B5EF4-FFF2-40B4-BE49-F238E27FC236}">
                <a16:creationId xmlns:a16="http://schemas.microsoft.com/office/drawing/2014/main" id="{08DCB7A1-7160-C0C8-236B-4AFA758A5FA1}"/>
              </a:ext>
            </a:extLst>
          </p:cNvPr>
          <p:cNvSpPr txBox="1">
            <a:spLocks/>
          </p:cNvSpPr>
          <p:nvPr/>
        </p:nvSpPr>
        <p:spPr>
          <a:xfrm>
            <a:off x="6292301" y="562257"/>
            <a:ext cx="2532888" cy="2751896"/>
          </a:xfrm>
          <a:prstGeom prst="rect">
            <a:avLst/>
          </a:prstGeom>
          <a:solidFill>
            <a:schemeClr val="bg1"/>
          </a:solidFill>
        </p:spPr>
        <p:txBody>
          <a:bodyPr tIns="128016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3000" b="0" kern="1200">
                <a:solidFill>
                  <a:srgbClr val="3A3D3F"/>
                </a:solidFill>
                <a:latin typeface="+mn-lt"/>
                <a:ea typeface="+mn-ea"/>
                <a:cs typeface="+mn-cs"/>
              </a:defRPr>
            </a:lvl1pPr>
            <a:lvl2pPr marL="11113" indent="0" algn="l" defTabSz="914400" rtl="0" eaLnBrk="1" latinLnBrk="0" hangingPunct="1">
              <a:lnSpc>
                <a:spcPct val="100000"/>
              </a:lnSpc>
              <a:spcBef>
                <a:spcPts val="1100"/>
              </a:spcBef>
              <a:spcAft>
                <a:spcPts val="600"/>
              </a:spcAft>
              <a:buFontTx/>
              <a:buNone/>
              <a:tabLst/>
              <a:defRPr sz="2400" b="0" kern="1200">
                <a:solidFill>
                  <a:srgbClr val="3A3D3F"/>
                </a:solidFill>
                <a:latin typeface="+mn-lt"/>
                <a:ea typeface="+mn-ea"/>
                <a:cs typeface="+mn-cs"/>
              </a:defRPr>
            </a:lvl2pPr>
            <a:lvl3pPr marL="11113" indent="0" algn="l" defTabSz="914400" rtl="0" eaLnBrk="1" latinLnBrk="0" hangingPunct="1">
              <a:lnSpc>
                <a:spcPct val="100000"/>
              </a:lnSpc>
              <a:spcBef>
                <a:spcPts val="500"/>
              </a:spcBef>
              <a:buFontTx/>
              <a:buNone/>
              <a:tabLst/>
              <a:defRPr sz="2000" kern="1200">
                <a:solidFill>
                  <a:srgbClr val="3A3D3F"/>
                </a:solidFill>
                <a:latin typeface="+mn-lt"/>
                <a:ea typeface="+mn-ea"/>
                <a:cs typeface="+mn-cs"/>
              </a:defRPr>
            </a:lvl3pPr>
            <a:lvl4pPr marL="180975" indent="-169863" algn="l" defTabSz="914400" rtl="0" eaLnBrk="1" latinLnBrk="0" hangingPunct="1">
              <a:lnSpc>
                <a:spcPct val="100000"/>
              </a:lnSpc>
              <a:spcBef>
                <a:spcPts val="500"/>
              </a:spcBef>
              <a:buFont typeface="Arial" panose="020B0604020202020204" pitchFamily="34" charset="0"/>
              <a:buChar char="•"/>
              <a:tabLst/>
              <a:defRPr sz="2000" kern="1200">
                <a:solidFill>
                  <a:srgbClr val="3A3D3F"/>
                </a:solidFill>
                <a:latin typeface="+mn-lt"/>
                <a:ea typeface="+mn-ea"/>
                <a:cs typeface="+mn-cs"/>
              </a:defRPr>
            </a:lvl4pPr>
            <a:lvl5pPr marL="350838" indent="-169863" algn="l" defTabSz="914400" rtl="0" eaLnBrk="1" latinLnBrk="0" hangingPunct="1">
              <a:lnSpc>
                <a:spcPct val="100000"/>
              </a:lnSpc>
              <a:spcBef>
                <a:spcPts val="500"/>
              </a:spcBef>
              <a:buFont typeface="System Font Regular"/>
              <a:buChar char="–"/>
              <a:tabLst/>
              <a:defRPr sz="1800" kern="1200">
                <a:solidFill>
                  <a:srgbClr val="3A3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spcBef>
                <a:spcPts val="0"/>
              </a:spcBef>
              <a:buFont typeface="Arial" panose="020B0604020202020204" pitchFamily="34" charset="0"/>
              <a:buNone/>
            </a:pPr>
            <a:r>
              <a:rPr lang="en-US" sz="1600" b="1" dirty="0">
                <a:latin typeface="Calibri" panose="020F0502020204030204" pitchFamily="34" charset="0"/>
                <a:ea typeface="Times New Roman" panose="02020603050405020304" pitchFamily="18" charset="0"/>
                <a:cs typeface="Calibri" panose="020F0502020204030204" pitchFamily="34" charset="0"/>
              </a:rPr>
              <a:t>Total Amount Awarded</a:t>
            </a:r>
          </a:p>
          <a:p>
            <a:pPr marL="169863" lvl="3">
              <a:spcBef>
                <a:spcPts val="300"/>
              </a:spcBef>
              <a:spcAft>
                <a:spcPts val="300"/>
              </a:spcAft>
            </a:pPr>
            <a:r>
              <a:rPr lang="en-US" sz="1200" dirty="0">
                <a:latin typeface="Calibri" panose="020F0502020204030204" pitchFamily="34" charset="0"/>
                <a:ea typeface="Calibri" panose="020F0502020204030204" pitchFamily="34" charset="0"/>
                <a:cs typeface="Calibri" panose="020F0502020204030204" pitchFamily="34" charset="0"/>
              </a:rPr>
              <a:t>More than $170,000 has been awarded since the scholarship's inception.</a:t>
            </a:r>
          </a:p>
        </p:txBody>
      </p:sp>
      <p:sp>
        <p:nvSpPr>
          <p:cNvPr id="6" name="Text Placeholder 15">
            <a:extLst>
              <a:ext uri="{FF2B5EF4-FFF2-40B4-BE49-F238E27FC236}">
                <a16:creationId xmlns:a16="http://schemas.microsoft.com/office/drawing/2014/main" id="{F4D5BECB-2DCD-8EE4-04A5-BACE762D6148}"/>
              </a:ext>
            </a:extLst>
          </p:cNvPr>
          <p:cNvSpPr txBox="1">
            <a:spLocks/>
          </p:cNvSpPr>
          <p:nvPr/>
        </p:nvSpPr>
        <p:spPr>
          <a:xfrm>
            <a:off x="6292301" y="3518869"/>
            <a:ext cx="2532888" cy="2751896"/>
          </a:xfrm>
          <a:prstGeom prst="rect">
            <a:avLst/>
          </a:prstGeom>
          <a:solidFill>
            <a:schemeClr val="bg1"/>
          </a:solidFill>
        </p:spPr>
        <p:txBody>
          <a:bodyPr tIns="128016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3000" b="0" kern="1200">
                <a:solidFill>
                  <a:srgbClr val="3A3D3F"/>
                </a:solidFill>
                <a:latin typeface="+mn-lt"/>
                <a:ea typeface="+mn-ea"/>
                <a:cs typeface="+mn-cs"/>
              </a:defRPr>
            </a:lvl1pPr>
            <a:lvl2pPr marL="11113" indent="0" algn="l" defTabSz="914400" rtl="0" eaLnBrk="1" latinLnBrk="0" hangingPunct="1">
              <a:lnSpc>
                <a:spcPct val="100000"/>
              </a:lnSpc>
              <a:spcBef>
                <a:spcPts val="1100"/>
              </a:spcBef>
              <a:spcAft>
                <a:spcPts val="600"/>
              </a:spcAft>
              <a:buFontTx/>
              <a:buNone/>
              <a:tabLst/>
              <a:defRPr sz="2400" b="0" kern="1200">
                <a:solidFill>
                  <a:srgbClr val="3A3D3F"/>
                </a:solidFill>
                <a:latin typeface="+mn-lt"/>
                <a:ea typeface="+mn-ea"/>
                <a:cs typeface="+mn-cs"/>
              </a:defRPr>
            </a:lvl2pPr>
            <a:lvl3pPr marL="11113" indent="0" algn="l" defTabSz="914400" rtl="0" eaLnBrk="1" latinLnBrk="0" hangingPunct="1">
              <a:lnSpc>
                <a:spcPct val="100000"/>
              </a:lnSpc>
              <a:spcBef>
                <a:spcPts val="500"/>
              </a:spcBef>
              <a:buFontTx/>
              <a:buNone/>
              <a:tabLst/>
              <a:defRPr sz="2000" kern="1200">
                <a:solidFill>
                  <a:srgbClr val="3A3D3F"/>
                </a:solidFill>
                <a:latin typeface="+mn-lt"/>
                <a:ea typeface="+mn-ea"/>
                <a:cs typeface="+mn-cs"/>
              </a:defRPr>
            </a:lvl3pPr>
            <a:lvl4pPr marL="180975" indent="-169863" algn="l" defTabSz="914400" rtl="0" eaLnBrk="1" latinLnBrk="0" hangingPunct="1">
              <a:lnSpc>
                <a:spcPct val="100000"/>
              </a:lnSpc>
              <a:spcBef>
                <a:spcPts val="500"/>
              </a:spcBef>
              <a:buFont typeface="Arial" panose="020B0604020202020204" pitchFamily="34" charset="0"/>
              <a:buChar char="•"/>
              <a:tabLst/>
              <a:defRPr sz="2000" kern="1200">
                <a:solidFill>
                  <a:srgbClr val="3A3D3F"/>
                </a:solidFill>
                <a:latin typeface="+mn-lt"/>
                <a:ea typeface="+mn-ea"/>
                <a:cs typeface="+mn-cs"/>
              </a:defRPr>
            </a:lvl4pPr>
            <a:lvl5pPr marL="350838" indent="-169863" algn="l" defTabSz="914400" rtl="0" eaLnBrk="1" latinLnBrk="0" hangingPunct="1">
              <a:lnSpc>
                <a:spcPct val="100000"/>
              </a:lnSpc>
              <a:spcBef>
                <a:spcPts val="500"/>
              </a:spcBef>
              <a:buFont typeface="System Font Regular"/>
              <a:buChar char="–"/>
              <a:tabLst/>
              <a:defRPr sz="1800" kern="1200">
                <a:solidFill>
                  <a:srgbClr val="3A3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spcBef>
                <a:spcPts val="300"/>
              </a:spcBef>
              <a:spcAft>
                <a:spcPts val="300"/>
              </a:spcAft>
              <a:buFont typeface="Arial" panose="020B0604020202020204" pitchFamily="34" charset="0"/>
              <a:buNone/>
            </a:pPr>
            <a:r>
              <a:rPr lang="en-US" sz="1600" b="1" dirty="0">
                <a:latin typeface="Calibri" panose="020F0502020204030204" pitchFamily="34" charset="0"/>
                <a:ea typeface="Times New Roman" panose="02020603050405020304" pitchFamily="18" charset="0"/>
                <a:cs typeface="Calibri" panose="020F0502020204030204" pitchFamily="34" charset="0"/>
              </a:rPr>
              <a:t>Years Since Launch</a:t>
            </a:r>
          </a:p>
          <a:p>
            <a:pPr marL="169863" lvl="3">
              <a:spcBef>
                <a:spcPts val="300"/>
              </a:spcBef>
              <a:spcAft>
                <a:spcPts val="300"/>
              </a:spcAft>
            </a:pPr>
            <a:r>
              <a:rPr lang="en-US" sz="1200" dirty="0">
                <a:latin typeface="Calibri" panose="020F0502020204030204" pitchFamily="34" charset="0"/>
                <a:cs typeface="Calibri" panose="020F0502020204030204" pitchFamily="34" charset="0"/>
              </a:rPr>
              <a:t>Initiated in 2004, the scholarship program was then named in honor of St. Louis business leader Louis S. Sachs. He was known for his entrepreneurial spirit and vision.</a:t>
            </a:r>
          </a:p>
        </p:txBody>
      </p:sp>
      <p:sp>
        <p:nvSpPr>
          <p:cNvPr id="7" name="Text Placeholder 16">
            <a:extLst>
              <a:ext uri="{FF2B5EF4-FFF2-40B4-BE49-F238E27FC236}">
                <a16:creationId xmlns:a16="http://schemas.microsoft.com/office/drawing/2014/main" id="{59585497-CBA6-55D3-4B79-066FC260ED49}"/>
              </a:ext>
            </a:extLst>
          </p:cNvPr>
          <p:cNvSpPr txBox="1">
            <a:spLocks/>
          </p:cNvSpPr>
          <p:nvPr/>
        </p:nvSpPr>
        <p:spPr>
          <a:xfrm>
            <a:off x="9116839" y="3518869"/>
            <a:ext cx="2532888" cy="2751896"/>
          </a:xfrm>
          <a:prstGeom prst="rect">
            <a:avLst/>
          </a:prstGeom>
          <a:solidFill>
            <a:schemeClr val="bg1"/>
          </a:solidFill>
        </p:spPr>
        <p:txBody>
          <a:bodyPr tIns="128016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3000" b="0" kern="1200">
                <a:solidFill>
                  <a:srgbClr val="3A3D3F"/>
                </a:solidFill>
                <a:latin typeface="+mn-lt"/>
                <a:ea typeface="+mn-ea"/>
                <a:cs typeface="+mn-cs"/>
              </a:defRPr>
            </a:lvl1pPr>
            <a:lvl2pPr marL="11113" indent="0" algn="l" defTabSz="914400" rtl="0" eaLnBrk="1" latinLnBrk="0" hangingPunct="1">
              <a:lnSpc>
                <a:spcPct val="100000"/>
              </a:lnSpc>
              <a:spcBef>
                <a:spcPts val="1100"/>
              </a:spcBef>
              <a:spcAft>
                <a:spcPts val="600"/>
              </a:spcAft>
              <a:buFontTx/>
              <a:buNone/>
              <a:tabLst/>
              <a:defRPr sz="2400" b="0" kern="1200">
                <a:solidFill>
                  <a:srgbClr val="3A3D3F"/>
                </a:solidFill>
                <a:latin typeface="+mn-lt"/>
                <a:ea typeface="+mn-ea"/>
                <a:cs typeface="+mn-cs"/>
              </a:defRPr>
            </a:lvl2pPr>
            <a:lvl3pPr marL="11113" indent="0" algn="l" defTabSz="914400" rtl="0" eaLnBrk="1" latinLnBrk="0" hangingPunct="1">
              <a:lnSpc>
                <a:spcPct val="100000"/>
              </a:lnSpc>
              <a:spcBef>
                <a:spcPts val="500"/>
              </a:spcBef>
              <a:buFontTx/>
              <a:buNone/>
              <a:tabLst/>
              <a:defRPr sz="2000" kern="1200">
                <a:solidFill>
                  <a:srgbClr val="3A3D3F"/>
                </a:solidFill>
                <a:latin typeface="+mn-lt"/>
                <a:ea typeface="+mn-ea"/>
                <a:cs typeface="+mn-cs"/>
              </a:defRPr>
            </a:lvl3pPr>
            <a:lvl4pPr marL="180975" indent="-169863" algn="l" defTabSz="914400" rtl="0" eaLnBrk="1" latinLnBrk="0" hangingPunct="1">
              <a:lnSpc>
                <a:spcPct val="100000"/>
              </a:lnSpc>
              <a:spcBef>
                <a:spcPts val="500"/>
              </a:spcBef>
              <a:buFont typeface="Arial" panose="020B0604020202020204" pitchFamily="34" charset="0"/>
              <a:buChar char="•"/>
              <a:tabLst/>
              <a:defRPr sz="2000" kern="1200">
                <a:solidFill>
                  <a:srgbClr val="3A3D3F"/>
                </a:solidFill>
                <a:latin typeface="+mn-lt"/>
                <a:ea typeface="+mn-ea"/>
                <a:cs typeface="+mn-cs"/>
              </a:defRPr>
            </a:lvl4pPr>
            <a:lvl5pPr marL="350838" indent="-169863" algn="l" defTabSz="914400" rtl="0" eaLnBrk="1" latinLnBrk="0" hangingPunct="1">
              <a:lnSpc>
                <a:spcPct val="100000"/>
              </a:lnSpc>
              <a:spcBef>
                <a:spcPts val="500"/>
              </a:spcBef>
              <a:buFont typeface="System Font Regular"/>
              <a:buChar char="–"/>
              <a:tabLst/>
              <a:defRPr sz="1800" kern="1200">
                <a:solidFill>
                  <a:srgbClr val="3A3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spcBef>
                <a:spcPts val="300"/>
              </a:spcBef>
              <a:spcAft>
                <a:spcPts val="300"/>
              </a:spcAft>
              <a:buFont typeface="Arial" panose="020B0604020202020204" pitchFamily="34" charset="0"/>
              <a:buNone/>
            </a:pPr>
            <a:r>
              <a:rPr lang="en-US" sz="1600" b="1" dirty="0">
                <a:latin typeface="Calibri" panose="020F0502020204030204" pitchFamily="34" charset="0"/>
                <a:ea typeface="Times New Roman" panose="02020603050405020304" pitchFamily="18" charset="0"/>
                <a:cs typeface="Calibri" panose="020F0502020204030204" pitchFamily="34" charset="0"/>
              </a:rPr>
              <a:t>Scholarship Amount</a:t>
            </a:r>
          </a:p>
          <a:p>
            <a:pPr marL="169863" lvl="3">
              <a:spcBef>
                <a:spcPts val="300"/>
              </a:spcBef>
              <a:spcAft>
                <a:spcPts val="300"/>
              </a:spcAft>
            </a:pPr>
            <a:r>
              <a:rPr lang="en-US" sz="1200" dirty="0">
                <a:latin typeface="Calibri" panose="020F0502020204030204" pitchFamily="34" charset="0"/>
                <a:cs typeface="Calibri" panose="020F0502020204030204" pitchFamily="34" charset="0"/>
              </a:rPr>
              <a:t>Scholarships of $5,000 will be awarded to winning applicants for use at colleges, universities, and vocational schools in the upcoming academic year.</a:t>
            </a:r>
          </a:p>
        </p:txBody>
      </p:sp>
      <p:sp>
        <p:nvSpPr>
          <p:cNvPr id="11" name="Title 12">
            <a:extLst>
              <a:ext uri="{FF2B5EF4-FFF2-40B4-BE49-F238E27FC236}">
                <a16:creationId xmlns:a16="http://schemas.microsoft.com/office/drawing/2014/main" id="{87B81AB0-E4D6-A530-13EB-B7F4D9A5343D}"/>
              </a:ext>
            </a:extLst>
          </p:cNvPr>
          <p:cNvSpPr>
            <a:spLocks noGrp="1"/>
          </p:cNvSpPr>
          <p:nvPr>
            <p:ph type="title"/>
          </p:nvPr>
        </p:nvSpPr>
        <p:spPr>
          <a:xfrm>
            <a:off x="436037" y="858299"/>
            <a:ext cx="5458284" cy="1957023"/>
          </a:xfrm>
        </p:spPr>
        <p:txBody>
          <a:bodyPr anchor="ctr">
            <a:noAutofit/>
          </a:bodyPr>
          <a:lstStyle/>
          <a:p>
            <a:r>
              <a:rPr lang="en-US" sz="4800" b="1" dirty="0">
                <a:solidFill>
                  <a:schemeClr val="bg1"/>
                </a:solidFill>
                <a:latin typeface="Calibri" panose="020F0502020204030204" pitchFamily="34" charset="0"/>
                <a:cs typeface="Calibri" panose="020F0502020204030204" pitchFamily="34" charset="0"/>
              </a:rPr>
              <a:t>Scholarship History</a:t>
            </a:r>
          </a:p>
        </p:txBody>
      </p:sp>
      <p:sp>
        <p:nvSpPr>
          <p:cNvPr id="12" name="Text Placeholder 17">
            <a:extLst>
              <a:ext uri="{FF2B5EF4-FFF2-40B4-BE49-F238E27FC236}">
                <a16:creationId xmlns:a16="http://schemas.microsoft.com/office/drawing/2014/main" id="{7CA2F232-618A-1A55-0E67-FBC2BC498971}"/>
              </a:ext>
            </a:extLst>
          </p:cNvPr>
          <p:cNvSpPr txBox="1">
            <a:spLocks/>
          </p:cNvSpPr>
          <p:nvPr/>
        </p:nvSpPr>
        <p:spPr>
          <a:xfrm>
            <a:off x="427071" y="3134360"/>
            <a:ext cx="5573579" cy="2117725"/>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3000" b="0" kern="1200">
                <a:solidFill>
                  <a:srgbClr val="3A3D3F"/>
                </a:solidFill>
                <a:latin typeface="+mn-lt"/>
                <a:ea typeface="+mn-ea"/>
                <a:cs typeface="+mn-cs"/>
              </a:defRPr>
            </a:lvl1pPr>
            <a:lvl2pPr marL="11113" indent="0" algn="l" defTabSz="914400" rtl="0" eaLnBrk="1" latinLnBrk="0" hangingPunct="1">
              <a:lnSpc>
                <a:spcPct val="100000"/>
              </a:lnSpc>
              <a:spcBef>
                <a:spcPts val="1100"/>
              </a:spcBef>
              <a:spcAft>
                <a:spcPts val="600"/>
              </a:spcAft>
              <a:buFontTx/>
              <a:buNone/>
              <a:tabLst/>
              <a:defRPr sz="2400" b="0" kern="1200">
                <a:solidFill>
                  <a:srgbClr val="3A3D3F"/>
                </a:solidFill>
                <a:latin typeface="+mn-lt"/>
                <a:ea typeface="+mn-ea"/>
                <a:cs typeface="+mn-cs"/>
              </a:defRPr>
            </a:lvl2pPr>
            <a:lvl3pPr marL="11113" indent="0" algn="l" defTabSz="914400" rtl="0" eaLnBrk="1" latinLnBrk="0" hangingPunct="1">
              <a:lnSpc>
                <a:spcPct val="100000"/>
              </a:lnSpc>
              <a:spcBef>
                <a:spcPts val="500"/>
              </a:spcBef>
              <a:buFontTx/>
              <a:buNone/>
              <a:tabLst/>
              <a:defRPr sz="2000" kern="1200">
                <a:solidFill>
                  <a:srgbClr val="3A3D3F"/>
                </a:solidFill>
                <a:latin typeface="+mn-lt"/>
                <a:ea typeface="+mn-ea"/>
                <a:cs typeface="+mn-cs"/>
              </a:defRPr>
            </a:lvl3pPr>
            <a:lvl4pPr marL="180975" indent="-169863" algn="l" defTabSz="914400" rtl="0" eaLnBrk="1" latinLnBrk="0" hangingPunct="1">
              <a:lnSpc>
                <a:spcPct val="100000"/>
              </a:lnSpc>
              <a:spcBef>
                <a:spcPts val="500"/>
              </a:spcBef>
              <a:buFont typeface="Arial" panose="020B0604020202020204" pitchFamily="34" charset="0"/>
              <a:buChar char="•"/>
              <a:tabLst/>
              <a:defRPr sz="2000" kern="1200">
                <a:solidFill>
                  <a:srgbClr val="3A3D3F"/>
                </a:solidFill>
                <a:latin typeface="+mn-lt"/>
                <a:ea typeface="+mn-ea"/>
                <a:cs typeface="+mn-cs"/>
              </a:defRPr>
            </a:lvl4pPr>
            <a:lvl5pPr marL="350838" indent="-169863" algn="l" defTabSz="914400" rtl="0" eaLnBrk="1" latinLnBrk="0" hangingPunct="1">
              <a:lnSpc>
                <a:spcPct val="100000"/>
              </a:lnSpc>
              <a:spcBef>
                <a:spcPts val="500"/>
              </a:spcBef>
              <a:buFont typeface="System Font Regular"/>
              <a:buChar char="–"/>
              <a:tabLst/>
              <a:defRPr sz="1800" kern="1200">
                <a:solidFill>
                  <a:srgbClr val="3A3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i="1" dirty="0">
                <a:solidFill>
                  <a:schemeClr val="bg1"/>
                </a:solidFill>
                <a:latin typeface="Calibri" panose="020F0502020204030204" pitchFamily="34" charset="0"/>
                <a:cs typeface="Calibri" panose="020F0502020204030204" pitchFamily="34" charset="0"/>
              </a:rPr>
              <a:t>Progress 64 West and YouthBridge Community Foundation of Greater St. Louis joined forces to help high school seniors achieve their educational goals.</a:t>
            </a:r>
          </a:p>
          <a:p>
            <a:endParaRPr lang="en-US" sz="2000" i="1" dirty="0">
              <a:solidFill>
                <a:schemeClr val="bg1"/>
              </a:solidFill>
              <a:latin typeface="Calibri" panose="020F0502020204030204" pitchFamily="34" charset="0"/>
              <a:cs typeface="Calibri" panose="020F0502020204030204" pitchFamily="34" charset="0"/>
            </a:endParaRPr>
          </a:p>
          <a:p>
            <a:r>
              <a:rPr lang="en-US" sz="2000" i="1" dirty="0">
                <a:solidFill>
                  <a:schemeClr val="bg1"/>
                </a:solidFill>
                <a:latin typeface="Calibri" panose="020F0502020204030204" pitchFamily="34" charset="0"/>
                <a:cs typeface="Calibri" panose="020F0502020204030204" pitchFamily="34" charset="0"/>
              </a:rPr>
              <a:t>The mission of the joint effort is to support, encourage and foster young entrepreneurs by awarding scholarships to high school seniors living or going to school in St. Louis City, St. Louis County and St. Charles County. </a:t>
            </a:r>
          </a:p>
        </p:txBody>
      </p:sp>
      <p:cxnSp>
        <p:nvCxnSpPr>
          <p:cNvPr id="13" name="Straight Arrow Connector 12">
            <a:extLst>
              <a:ext uri="{FF2B5EF4-FFF2-40B4-BE49-F238E27FC236}">
                <a16:creationId xmlns:a16="http://schemas.microsoft.com/office/drawing/2014/main" id="{4148FD8D-FEFD-5AFA-4A78-8E11CA44BDE7}"/>
              </a:ext>
            </a:extLst>
          </p:cNvPr>
          <p:cNvCxnSpPr>
            <a:cxnSpLocks/>
          </p:cNvCxnSpPr>
          <p:nvPr/>
        </p:nvCxnSpPr>
        <p:spPr>
          <a:xfrm>
            <a:off x="436037" y="2910470"/>
            <a:ext cx="5379970" cy="0"/>
          </a:xfrm>
          <a:prstGeom prst="straightConnector1">
            <a:avLst/>
          </a:prstGeom>
          <a:ln w="12700">
            <a:solidFill>
              <a:srgbClr val="51A64B"/>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 Placeholder 14">
            <a:extLst>
              <a:ext uri="{FF2B5EF4-FFF2-40B4-BE49-F238E27FC236}">
                <a16:creationId xmlns:a16="http://schemas.microsoft.com/office/drawing/2014/main" id="{CE0F3ED7-04D1-94B8-5491-6BC60836E956}"/>
              </a:ext>
            </a:extLst>
          </p:cNvPr>
          <p:cNvSpPr txBox="1">
            <a:spLocks/>
          </p:cNvSpPr>
          <p:nvPr/>
        </p:nvSpPr>
        <p:spPr>
          <a:xfrm>
            <a:off x="9116839" y="562257"/>
            <a:ext cx="2532888" cy="2751896"/>
          </a:xfrm>
          <a:prstGeom prst="rect">
            <a:avLst/>
          </a:prstGeom>
          <a:solidFill>
            <a:schemeClr val="bg1"/>
          </a:solidFill>
        </p:spPr>
        <p:txBody>
          <a:bodyPr lIns="182880" tIns="1280160" rIns="18288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3000" b="0" kern="1200">
                <a:solidFill>
                  <a:srgbClr val="3A3D3F"/>
                </a:solidFill>
                <a:latin typeface="+mn-lt"/>
                <a:ea typeface="+mn-ea"/>
                <a:cs typeface="+mn-cs"/>
              </a:defRPr>
            </a:lvl1pPr>
            <a:lvl2pPr marL="11113" indent="0" algn="l" defTabSz="914400" rtl="0" eaLnBrk="1" latinLnBrk="0" hangingPunct="1">
              <a:lnSpc>
                <a:spcPct val="100000"/>
              </a:lnSpc>
              <a:spcBef>
                <a:spcPts val="1100"/>
              </a:spcBef>
              <a:spcAft>
                <a:spcPts val="600"/>
              </a:spcAft>
              <a:buFontTx/>
              <a:buNone/>
              <a:tabLst/>
              <a:defRPr sz="2400" b="0" kern="1200">
                <a:solidFill>
                  <a:srgbClr val="3A3D3F"/>
                </a:solidFill>
                <a:latin typeface="+mn-lt"/>
                <a:ea typeface="+mn-ea"/>
                <a:cs typeface="+mn-cs"/>
              </a:defRPr>
            </a:lvl2pPr>
            <a:lvl3pPr marL="11113" indent="0" algn="l" defTabSz="914400" rtl="0" eaLnBrk="1" latinLnBrk="0" hangingPunct="1">
              <a:lnSpc>
                <a:spcPct val="100000"/>
              </a:lnSpc>
              <a:spcBef>
                <a:spcPts val="500"/>
              </a:spcBef>
              <a:buFontTx/>
              <a:buNone/>
              <a:tabLst/>
              <a:defRPr sz="2000" kern="1200">
                <a:solidFill>
                  <a:srgbClr val="3A3D3F"/>
                </a:solidFill>
                <a:latin typeface="+mn-lt"/>
                <a:ea typeface="+mn-ea"/>
                <a:cs typeface="+mn-cs"/>
              </a:defRPr>
            </a:lvl3pPr>
            <a:lvl4pPr marL="180975" indent="-169863" algn="l" defTabSz="914400" rtl="0" eaLnBrk="1" latinLnBrk="0" hangingPunct="1">
              <a:lnSpc>
                <a:spcPct val="100000"/>
              </a:lnSpc>
              <a:spcBef>
                <a:spcPts val="500"/>
              </a:spcBef>
              <a:buFont typeface="Arial" panose="020B0604020202020204" pitchFamily="34" charset="0"/>
              <a:buChar char="•"/>
              <a:tabLst/>
              <a:defRPr sz="2000" kern="1200">
                <a:solidFill>
                  <a:srgbClr val="3A3D3F"/>
                </a:solidFill>
                <a:latin typeface="+mn-lt"/>
                <a:ea typeface="+mn-ea"/>
                <a:cs typeface="+mn-cs"/>
              </a:defRPr>
            </a:lvl4pPr>
            <a:lvl5pPr marL="350838" indent="-169863" algn="l" defTabSz="914400" rtl="0" eaLnBrk="1" latinLnBrk="0" hangingPunct="1">
              <a:lnSpc>
                <a:spcPct val="100000"/>
              </a:lnSpc>
              <a:spcBef>
                <a:spcPts val="500"/>
              </a:spcBef>
              <a:buFont typeface="System Font Regular"/>
              <a:buChar char="–"/>
              <a:tabLst/>
              <a:defRPr sz="1800" kern="1200">
                <a:solidFill>
                  <a:srgbClr val="3A3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spcBef>
                <a:spcPts val="300"/>
              </a:spcBef>
              <a:spcAft>
                <a:spcPts val="300"/>
              </a:spcAft>
              <a:buFont typeface="Arial" panose="020B0604020202020204" pitchFamily="34" charset="0"/>
              <a:buNone/>
            </a:pPr>
            <a:r>
              <a:rPr lang="en-US" sz="1600" b="1" dirty="0">
                <a:latin typeface="Calibri" panose="020F0502020204030204" pitchFamily="34" charset="0"/>
                <a:ea typeface="Times New Roman" panose="02020603050405020304" pitchFamily="18" charset="0"/>
                <a:cs typeface="Calibri" panose="020F0502020204030204" pitchFamily="34" charset="0"/>
              </a:rPr>
              <a:t>Student Winners</a:t>
            </a:r>
          </a:p>
          <a:p>
            <a:pPr marL="169863" lvl="3">
              <a:spcBef>
                <a:spcPts val="300"/>
              </a:spcBef>
              <a:spcAft>
                <a:spcPts val="300"/>
              </a:spcAft>
            </a:pPr>
            <a:r>
              <a:rPr lang="en-US" sz="1200" dirty="0">
                <a:latin typeface="Calibri" panose="020F0502020204030204" pitchFamily="34" charset="0"/>
                <a:cs typeface="Calibri" panose="020F0502020204030204" pitchFamily="34" charset="0"/>
              </a:rPr>
              <a:t>Over the past 20 years, more than 60 students have been awarded the scholarship.</a:t>
            </a:r>
          </a:p>
        </p:txBody>
      </p:sp>
      <p:sp>
        <p:nvSpPr>
          <p:cNvPr id="19" name="Rectangle 18">
            <a:extLst>
              <a:ext uri="{FF2B5EF4-FFF2-40B4-BE49-F238E27FC236}">
                <a16:creationId xmlns:a16="http://schemas.microsoft.com/office/drawing/2014/main" id="{C4EEA48E-7F32-B423-5C2D-9ACF059EE8C7}"/>
              </a:ext>
            </a:extLst>
          </p:cNvPr>
          <p:cNvSpPr/>
          <p:nvPr/>
        </p:nvSpPr>
        <p:spPr>
          <a:xfrm>
            <a:off x="6284999" y="742295"/>
            <a:ext cx="2547492" cy="1015663"/>
          </a:xfrm>
          <a:prstGeom prst="rect">
            <a:avLst/>
          </a:prstGeom>
          <a:noFill/>
        </p:spPr>
        <p:txBody>
          <a:bodyPr wrap="none" lIns="91440" tIns="45720" rIns="91440" bIns="45720">
            <a:spAutoFit/>
          </a:bodyPr>
          <a:lstStyle/>
          <a:p>
            <a:pPr algn="ctr"/>
            <a:r>
              <a:rPr lang="en-US" sz="6000" b="1" cap="none" spc="0" dirty="0">
                <a:ln w="12700" cmpd="sng">
                  <a:solidFill>
                    <a:sysClr val="windowText" lastClr="000000"/>
                  </a:solidFill>
                  <a:prstDash val="solid"/>
                </a:ln>
                <a:solidFill>
                  <a:srgbClr val="51A64B"/>
                </a:solidFill>
                <a:effectLst>
                  <a:outerShdw blurRad="50800" dist="38100" dir="2700000" algn="tl" rotWithShape="0">
                    <a:prstClr val="black">
                      <a:alpha val="40000"/>
                    </a:prstClr>
                  </a:outerShdw>
                </a:effectLst>
              </a:rPr>
              <a:t>$170K+</a:t>
            </a:r>
          </a:p>
        </p:txBody>
      </p:sp>
      <p:sp>
        <p:nvSpPr>
          <p:cNvPr id="20" name="Rectangle 19">
            <a:extLst>
              <a:ext uri="{FF2B5EF4-FFF2-40B4-BE49-F238E27FC236}">
                <a16:creationId xmlns:a16="http://schemas.microsoft.com/office/drawing/2014/main" id="{72E716F6-67A0-B7F0-6DB0-3A526DC658BD}"/>
              </a:ext>
            </a:extLst>
          </p:cNvPr>
          <p:cNvSpPr/>
          <p:nvPr/>
        </p:nvSpPr>
        <p:spPr>
          <a:xfrm>
            <a:off x="9690625" y="3696612"/>
            <a:ext cx="1385316" cy="1015663"/>
          </a:xfrm>
          <a:prstGeom prst="rect">
            <a:avLst/>
          </a:prstGeom>
          <a:noFill/>
        </p:spPr>
        <p:txBody>
          <a:bodyPr wrap="none" lIns="91440" tIns="45720" rIns="91440" bIns="45720">
            <a:spAutoFit/>
          </a:bodyPr>
          <a:lstStyle/>
          <a:p>
            <a:pPr algn="ctr"/>
            <a:r>
              <a:rPr lang="en-US" sz="6000" b="1" cap="none" spc="0" dirty="0">
                <a:ln w="12700" cmpd="sng">
                  <a:solidFill>
                    <a:sysClr val="windowText" lastClr="000000"/>
                  </a:solidFill>
                  <a:prstDash val="solid"/>
                </a:ln>
                <a:solidFill>
                  <a:srgbClr val="51A64B"/>
                </a:solidFill>
                <a:effectLst>
                  <a:outerShdw blurRad="50800" dist="38100" dir="2700000" algn="tl" rotWithShape="0">
                    <a:prstClr val="black">
                      <a:alpha val="40000"/>
                    </a:prstClr>
                  </a:outerShdw>
                </a:effectLst>
              </a:rPr>
              <a:t>$5K</a:t>
            </a:r>
          </a:p>
        </p:txBody>
      </p:sp>
      <p:sp>
        <p:nvSpPr>
          <p:cNvPr id="21" name="Rectangle 20">
            <a:extLst>
              <a:ext uri="{FF2B5EF4-FFF2-40B4-BE49-F238E27FC236}">
                <a16:creationId xmlns:a16="http://schemas.microsoft.com/office/drawing/2014/main" id="{E6C899FF-7FC5-8E2F-AF31-9CD547ED6E74}"/>
              </a:ext>
            </a:extLst>
          </p:cNvPr>
          <p:cNvSpPr/>
          <p:nvPr/>
        </p:nvSpPr>
        <p:spPr>
          <a:xfrm>
            <a:off x="9709861" y="710857"/>
            <a:ext cx="1346844" cy="1015663"/>
          </a:xfrm>
          <a:prstGeom prst="rect">
            <a:avLst/>
          </a:prstGeom>
          <a:noFill/>
        </p:spPr>
        <p:txBody>
          <a:bodyPr wrap="none" lIns="91440" tIns="45720" rIns="91440" bIns="45720">
            <a:spAutoFit/>
          </a:bodyPr>
          <a:lstStyle/>
          <a:p>
            <a:pPr algn="ctr"/>
            <a:r>
              <a:rPr lang="en-US" sz="6000" b="1" cap="none" spc="0" dirty="0">
                <a:ln w="12700" cmpd="sng">
                  <a:solidFill>
                    <a:sysClr val="windowText" lastClr="000000"/>
                  </a:solidFill>
                  <a:prstDash val="solid"/>
                </a:ln>
                <a:solidFill>
                  <a:srgbClr val="51A64B"/>
                </a:solidFill>
                <a:effectLst>
                  <a:outerShdw blurRad="50800" dist="38100" dir="2700000" algn="tl" rotWithShape="0">
                    <a:prstClr val="black">
                      <a:alpha val="40000"/>
                    </a:prstClr>
                  </a:outerShdw>
                </a:effectLst>
              </a:rPr>
              <a:t>60+</a:t>
            </a:r>
          </a:p>
        </p:txBody>
      </p:sp>
      <p:sp>
        <p:nvSpPr>
          <p:cNvPr id="22" name="Rectangle 21">
            <a:extLst>
              <a:ext uri="{FF2B5EF4-FFF2-40B4-BE49-F238E27FC236}">
                <a16:creationId xmlns:a16="http://schemas.microsoft.com/office/drawing/2014/main" id="{A6E6BDFC-36F6-5E89-F320-DFCD3CE2305B}"/>
              </a:ext>
            </a:extLst>
          </p:cNvPr>
          <p:cNvSpPr/>
          <p:nvPr/>
        </p:nvSpPr>
        <p:spPr>
          <a:xfrm>
            <a:off x="6412791" y="3788945"/>
            <a:ext cx="2291909" cy="830997"/>
          </a:xfrm>
          <a:prstGeom prst="rect">
            <a:avLst/>
          </a:prstGeom>
          <a:noFill/>
        </p:spPr>
        <p:txBody>
          <a:bodyPr wrap="none" lIns="91440" tIns="45720" rIns="91440" bIns="45720">
            <a:spAutoFit/>
          </a:bodyPr>
          <a:lstStyle/>
          <a:p>
            <a:pPr algn="ctr"/>
            <a:r>
              <a:rPr lang="en-US" sz="4800" b="1" cap="none" spc="0" dirty="0">
                <a:ln w="12700" cmpd="sng">
                  <a:solidFill>
                    <a:sysClr val="windowText" lastClr="000000"/>
                  </a:solidFill>
                  <a:prstDash val="solid"/>
                </a:ln>
                <a:solidFill>
                  <a:srgbClr val="51A64B"/>
                </a:solidFill>
                <a:effectLst>
                  <a:outerShdw blurRad="50800" dist="38100" dir="2700000" algn="tl" rotWithShape="0">
                    <a:prstClr val="black">
                      <a:alpha val="40000"/>
                    </a:prstClr>
                  </a:outerShdw>
                </a:effectLst>
              </a:rPr>
              <a:t>20 Years</a:t>
            </a:r>
          </a:p>
        </p:txBody>
      </p:sp>
      <p:sp>
        <p:nvSpPr>
          <p:cNvPr id="3" name="Slide Number Placeholder 2">
            <a:extLst>
              <a:ext uri="{FF2B5EF4-FFF2-40B4-BE49-F238E27FC236}">
                <a16:creationId xmlns:a16="http://schemas.microsoft.com/office/drawing/2014/main" id="{93201CD7-3E2E-434E-08CB-B24B46946C83}"/>
              </a:ext>
            </a:extLst>
          </p:cNvPr>
          <p:cNvSpPr txBox="1">
            <a:spLocks/>
          </p:cNvSpPr>
          <p:nvPr/>
        </p:nvSpPr>
        <p:spPr>
          <a:xfrm>
            <a:off x="11622400" y="6567448"/>
            <a:ext cx="457200" cy="1984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8DF80FAE-7706-BD45-96D3-01A949F6FBA3}" type="slidenum">
              <a:rPr lang="en-US" sz="800" smtClean="0">
                <a:solidFill>
                  <a:srgbClr val="3B3C3F">
                    <a:lumMod val="40000"/>
                    <a:lumOff val="60000"/>
                  </a:srgbClr>
                </a:solidFill>
                <a:latin typeface="Arial" panose="020B0604020202020204"/>
              </a:rPr>
              <a:pPr algn="r">
                <a:defRPr/>
              </a:pPr>
              <a:t>3</a:t>
            </a:fld>
            <a:endParaRPr lang="en-US" sz="800">
              <a:solidFill>
                <a:srgbClr val="3B3C3F">
                  <a:lumMod val="40000"/>
                  <a:lumOff val="60000"/>
                </a:srgbClr>
              </a:solidFill>
              <a:latin typeface="Arial" panose="020B0604020202020204"/>
            </a:endParaRPr>
          </a:p>
        </p:txBody>
      </p:sp>
    </p:spTree>
    <p:extLst>
      <p:ext uri="{BB962C8B-B14F-4D97-AF65-F5344CB8AC3E}">
        <p14:creationId xmlns:p14="http://schemas.microsoft.com/office/powerpoint/2010/main" val="2979084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6A92B-4508-7F0D-614A-BF4517119515}"/>
              </a:ext>
            </a:extLst>
          </p:cNvPr>
          <p:cNvSpPr>
            <a:spLocks noGrp="1"/>
          </p:cNvSpPr>
          <p:nvPr>
            <p:ph type="title"/>
          </p:nvPr>
        </p:nvSpPr>
        <p:spPr>
          <a:xfrm>
            <a:off x="606056" y="454333"/>
            <a:ext cx="10979889" cy="662781"/>
          </a:xfrm>
        </p:spPr>
        <p:txBody>
          <a:bodyPr anchor="t">
            <a:noAutofit/>
          </a:bodyPr>
          <a:lstStyle/>
          <a:p>
            <a:r>
              <a:rPr lang="en-US" dirty="0">
                <a:latin typeface="+mn-lt"/>
              </a:rPr>
              <a:t>Scholarship Application Overview</a:t>
            </a:r>
            <a:endParaRPr lang="en-US" sz="2800" i="1" dirty="0">
              <a:latin typeface="+mn-lt"/>
            </a:endParaRPr>
          </a:p>
        </p:txBody>
      </p:sp>
      <p:sp>
        <p:nvSpPr>
          <p:cNvPr id="8" name="Rectangle 7">
            <a:extLst>
              <a:ext uri="{FF2B5EF4-FFF2-40B4-BE49-F238E27FC236}">
                <a16:creationId xmlns:a16="http://schemas.microsoft.com/office/drawing/2014/main" id="{CE4EE444-534F-8125-5904-197950F754D8}"/>
              </a:ext>
            </a:extLst>
          </p:cNvPr>
          <p:cNvSpPr/>
          <p:nvPr/>
        </p:nvSpPr>
        <p:spPr>
          <a:xfrm>
            <a:off x="609598" y="1438507"/>
            <a:ext cx="10979890" cy="1003609"/>
          </a:xfrm>
          <a:prstGeom prst="rect">
            <a:avLst/>
          </a:prstGeom>
          <a:solidFill>
            <a:schemeClr val="tx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0" tIns="0" rIns="274320" bIns="0" rtlCol="0" anchor="ctr"/>
          <a:lstStyle/>
          <a:p>
            <a:pPr>
              <a:spcAft>
                <a:spcPts val="400"/>
              </a:spcAft>
            </a:pPr>
            <a:r>
              <a:rPr lang="en-US" b="1" dirty="0">
                <a:solidFill>
                  <a:schemeClr val="tx1"/>
                </a:solidFill>
              </a:rPr>
              <a:t>After its </a:t>
            </a:r>
            <a:r>
              <a:rPr lang="en-US" b="1" dirty="0">
                <a:solidFill>
                  <a:srgbClr val="51A64B"/>
                </a:solidFill>
              </a:rPr>
              <a:t>most successful scholarship cycle last fall</a:t>
            </a:r>
            <a:r>
              <a:rPr lang="en-US" b="1" dirty="0">
                <a:solidFill>
                  <a:schemeClr val="tx1"/>
                </a:solidFill>
              </a:rPr>
              <a:t>, the Progress 64 Scholarship Program established by Progress 64 West in partnership with YouthBridge Community Foundation, is excited to </a:t>
            </a:r>
            <a:r>
              <a:rPr lang="en-US" b="1" dirty="0">
                <a:solidFill>
                  <a:srgbClr val="51A64B"/>
                </a:solidFill>
              </a:rPr>
              <a:t>welcome applications for the 2024 scholarship season!  </a:t>
            </a:r>
            <a:r>
              <a:rPr lang="en-US" b="1" dirty="0">
                <a:solidFill>
                  <a:schemeClr val="tx1"/>
                </a:solidFill>
              </a:rPr>
              <a:t>The </a:t>
            </a:r>
            <a:r>
              <a:rPr lang="en-US" b="1" dirty="0">
                <a:solidFill>
                  <a:srgbClr val="51A64B"/>
                </a:solidFill>
              </a:rPr>
              <a:t>application will open July 1, 2024. </a:t>
            </a:r>
          </a:p>
        </p:txBody>
      </p:sp>
      <p:sp>
        <p:nvSpPr>
          <p:cNvPr id="9" name="Rectangle 8">
            <a:extLst>
              <a:ext uri="{FF2B5EF4-FFF2-40B4-BE49-F238E27FC236}">
                <a16:creationId xmlns:a16="http://schemas.microsoft.com/office/drawing/2014/main" id="{00BCAE9B-FE8E-62E6-96DA-283AE91869C5}"/>
              </a:ext>
            </a:extLst>
          </p:cNvPr>
          <p:cNvSpPr/>
          <p:nvPr/>
        </p:nvSpPr>
        <p:spPr>
          <a:xfrm>
            <a:off x="609599" y="2597808"/>
            <a:ext cx="4230030" cy="443555"/>
          </a:xfrm>
          <a:prstGeom prst="rect">
            <a:avLst/>
          </a:prstGeom>
          <a:solidFill>
            <a:srgbClr val="51A6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2400" b="1" i="0" dirty="0">
                <a:solidFill>
                  <a:schemeClr val="bg1"/>
                </a:solidFill>
                <a:effectLst/>
              </a:rPr>
              <a:t>Scholarship Eligibility</a:t>
            </a:r>
          </a:p>
        </p:txBody>
      </p:sp>
      <p:sp>
        <p:nvSpPr>
          <p:cNvPr id="10" name="Rectangle 9">
            <a:extLst>
              <a:ext uri="{FF2B5EF4-FFF2-40B4-BE49-F238E27FC236}">
                <a16:creationId xmlns:a16="http://schemas.microsoft.com/office/drawing/2014/main" id="{27D5A4ED-FA0F-1943-8A9F-59605BC4793E}"/>
              </a:ext>
            </a:extLst>
          </p:cNvPr>
          <p:cNvSpPr/>
          <p:nvPr/>
        </p:nvSpPr>
        <p:spPr>
          <a:xfrm>
            <a:off x="5018049" y="2597808"/>
            <a:ext cx="6571439" cy="443555"/>
          </a:xfrm>
          <a:prstGeom prst="rect">
            <a:avLst/>
          </a:prstGeom>
          <a:solidFill>
            <a:srgbClr val="51A6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2400" b="1" dirty="0">
                <a:solidFill>
                  <a:schemeClr val="bg1"/>
                </a:solidFill>
              </a:rPr>
              <a:t>Application Guidelines</a:t>
            </a:r>
          </a:p>
        </p:txBody>
      </p:sp>
      <p:sp>
        <p:nvSpPr>
          <p:cNvPr id="11" name="Rectangle 10">
            <a:extLst>
              <a:ext uri="{FF2B5EF4-FFF2-40B4-BE49-F238E27FC236}">
                <a16:creationId xmlns:a16="http://schemas.microsoft.com/office/drawing/2014/main" id="{968F03B0-4EFB-9E6A-2E32-BBA4C9728705}"/>
              </a:ext>
            </a:extLst>
          </p:cNvPr>
          <p:cNvSpPr/>
          <p:nvPr/>
        </p:nvSpPr>
        <p:spPr>
          <a:xfrm>
            <a:off x="609599" y="3041362"/>
            <a:ext cx="4230030" cy="336230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oAutofit/>
          </a:bodyPr>
          <a:lstStyle/>
          <a:p>
            <a:pPr algn="l">
              <a:spcAft>
                <a:spcPts val="600"/>
              </a:spcAft>
            </a:pPr>
            <a:r>
              <a:rPr lang="en-US" sz="1700" b="1" i="0" dirty="0">
                <a:solidFill>
                  <a:srgbClr val="555555"/>
                </a:solidFill>
                <a:effectLst/>
              </a:rPr>
              <a:t>To be eligible to apply for the Scholarship, a student must be a current high school senior who:</a:t>
            </a:r>
          </a:p>
          <a:p>
            <a:pPr marL="285750" indent="-285750">
              <a:buFont typeface="Arial" panose="020B0604020202020204" pitchFamily="34" charset="0"/>
              <a:buChar char="•"/>
            </a:pPr>
            <a:r>
              <a:rPr lang="en-US" sz="1700" dirty="0">
                <a:solidFill>
                  <a:srgbClr val="555555"/>
                </a:solidFill>
              </a:rPr>
              <a:t>Is a resident </a:t>
            </a:r>
            <a:r>
              <a:rPr lang="en-US" sz="1700" b="0" i="0" dirty="0">
                <a:solidFill>
                  <a:srgbClr val="555555"/>
                </a:solidFill>
                <a:effectLst/>
              </a:rPr>
              <a:t>of St. Louis City, St. Louis County, or St. Charles County school districts that is either home schooled, attends a public high school, or attends a private high school </a:t>
            </a:r>
          </a:p>
          <a:p>
            <a:pPr marL="285750" indent="-285750">
              <a:buFont typeface="Arial" panose="020B0604020202020204" pitchFamily="34" charset="0"/>
              <a:buChar char="•"/>
            </a:pPr>
            <a:r>
              <a:rPr lang="en-US" sz="1700" b="0" i="0" dirty="0">
                <a:solidFill>
                  <a:srgbClr val="555555"/>
                </a:solidFill>
                <a:effectLst/>
              </a:rPr>
              <a:t>The applicant must be enrolled as a full-time student at a two- or four-year college or vocational school upon or immediately following high school graduation</a:t>
            </a:r>
          </a:p>
        </p:txBody>
      </p:sp>
      <p:sp>
        <p:nvSpPr>
          <p:cNvPr id="12" name="Rectangle 11">
            <a:extLst>
              <a:ext uri="{FF2B5EF4-FFF2-40B4-BE49-F238E27FC236}">
                <a16:creationId xmlns:a16="http://schemas.microsoft.com/office/drawing/2014/main" id="{3B2CF4E2-DF6A-C63F-A26F-56313668905A}"/>
              </a:ext>
            </a:extLst>
          </p:cNvPr>
          <p:cNvSpPr/>
          <p:nvPr/>
        </p:nvSpPr>
        <p:spPr>
          <a:xfrm>
            <a:off x="5018049" y="3041362"/>
            <a:ext cx="6571439" cy="336230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oAutofit/>
          </a:bodyPr>
          <a:lstStyle/>
          <a:p>
            <a:pPr algn="l">
              <a:spcAft>
                <a:spcPts val="600"/>
              </a:spcAft>
            </a:pPr>
            <a:r>
              <a:rPr lang="en-US" sz="1700" b="1" i="0" dirty="0">
                <a:solidFill>
                  <a:srgbClr val="555555"/>
                </a:solidFill>
                <a:effectLst/>
              </a:rPr>
              <a:t>An applicant must submit a</a:t>
            </a:r>
            <a:r>
              <a:rPr lang="en-US" sz="1700" b="1" dirty="0">
                <a:solidFill>
                  <a:srgbClr val="555555"/>
                </a:solidFill>
              </a:rPr>
              <a:t>n Executive Summary of a Business Plan which must include the following sections:</a:t>
            </a:r>
          </a:p>
          <a:p>
            <a:pPr marL="342900" lvl="1" indent="-342900">
              <a:buFont typeface="+mj-lt"/>
              <a:buAutoNum type="arabicPeriod"/>
            </a:pPr>
            <a:r>
              <a:rPr lang="en-US" sz="1700" dirty="0">
                <a:solidFill>
                  <a:srgbClr val="555555"/>
                </a:solidFill>
              </a:rPr>
              <a:t>A </a:t>
            </a:r>
            <a:r>
              <a:rPr lang="en-US" sz="1700" i="1" dirty="0">
                <a:solidFill>
                  <a:srgbClr val="555555"/>
                </a:solidFill>
              </a:rPr>
              <a:t>description of the business concept</a:t>
            </a:r>
            <a:r>
              <a:rPr lang="en-US" sz="1700" dirty="0">
                <a:solidFill>
                  <a:srgbClr val="555555"/>
                </a:solidFill>
              </a:rPr>
              <a:t>, including nature of the business, mission, objectives, philosophy, values, and contribution to the community</a:t>
            </a:r>
          </a:p>
          <a:p>
            <a:pPr marL="342900" lvl="1" indent="-342900">
              <a:buFont typeface="+mj-lt"/>
              <a:buAutoNum type="arabicPeriod"/>
            </a:pPr>
            <a:r>
              <a:rPr lang="en-US" sz="1700" dirty="0">
                <a:solidFill>
                  <a:srgbClr val="555555"/>
                </a:solidFill>
              </a:rPr>
              <a:t>A </a:t>
            </a:r>
            <a:r>
              <a:rPr lang="en-US" sz="1700" i="1" dirty="0">
                <a:solidFill>
                  <a:srgbClr val="555555"/>
                </a:solidFill>
              </a:rPr>
              <a:t>market analysis</a:t>
            </a:r>
            <a:r>
              <a:rPr lang="en-US" sz="1700" dirty="0">
                <a:solidFill>
                  <a:srgbClr val="555555"/>
                </a:solidFill>
              </a:rPr>
              <a:t>, including market need, competition, and strategy to meet the need and successfully and profitably compete</a:t>
            </a:r>
          </a:p>
          <a:p>
            <a:pPr marL="342900" lvl="1" indent="-342900">
              <a:buFont typeface="+mj-lt"/>
              <a:buAutoNum type="arabicPeriod"/>
            </a:pPr>
            <a:r>
              <a:rPr lang="en-US" sz="1700" i="1" dirty="0">
                <a:solidFill>
                  <a:srgbClr val="555555"/>
                </a:solidFill>
              </a:rPr>
              <a:t>Business operations strategies</a:t>
            </a:r>
            <a:r>
              <a:rPr lang="en-US" sz="1700" dirty="0">
                <a:solidFill>
                  <a:srgbClr val="555555"/>
                </a:solidFill>
              </a:rPr>
              <a:t>, including necessary management, employees, vendors, professional assistance, facility, and technology</a:t>
            </a:r>
          </a:p>
          <a:p>
            <a:pPr marL="342900" lvl="1" indent="-342900">
              <a:buFont typeface="+mj-lt"/>
              <a:buAutoNum type="arabicPeriod"/>
            </a:pPr>
            <a:r>
              <a:rPr lang="en-US" sz="1700" i="1" dirty="0">
                <a:solidFill>
                  <a:srgbClr val="555555"/>
                </a:solidFill>
              </a:rPr>
              <a:t>Sales and marketing strategies</a:t>
            </a:r>
            <a:r>
              <a:rPr lang="en-US" sz="1700" dirty="0">
                <a:solidFill>
                  <a:srgbClr val="555555"/>
                </a:solidFill>
              </a:rPr>
              <a:t>, tactics, and techniques</a:t>
            </a:r>
          </a:p>
          <a:p>
            <a:pPr marL="342900" lvl="1" indent="-342900">
              <a:buFont typeface="+mj-lt"/>
              <a:buAutoNum type="arabicPeriod"/>
            </a:pPr>
            <a:r>
              <a:rPr lang="en-US" sz="1700" i="1" dirty="0">
                <a:solidFill>
                  <a:srgbClr val="555555"/>
                </a:solidFill>
              </a:rPr>
              <a:t>Sources and uses of funds </a:t>
            </a:r>
            <a:r>
              <a:rPr lang="en-US" sz="1700" dirty="0">
                <a:solidFill>
                  <a:srgbClr val="555555"/>
                </a:solidFill>
              </a:rPr>
              <a:t>necessary to start and operate the business</a:t>
            </a:r>
          </a:p>
        </p:txBody>
      </p:sp>
      <p:sp>
        <p:nvSpPr>
          <p:cNvPr id="4" name="Slide Number Placeholder 2">
            <a:extLst>
              <a:ext uri="{FF2B5EF4-FFF2-40B4-BE49-F238E27FC236}">
                <a16:creationId xmlns:a16="http://schemas.microsoft.com/office/drawing/2014/main" id="{82160675-469F-E28F-080B-7BCF03C1080C}"/>
              </a:ext>
            </a:extLst>
          </p:cNvPr>
          <p:cNvSpPr txBox="1">
            <a:spLocks/>
          </p:cNvSpPr>
          <p:nvPr/>
        </p:nvSpPr>
        <p:spPr>
          <a:xfrm>
            <a:off x="11622400" y="6567448"/>
            <a:ext cx="457200" cy="1984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8DF80FAE-7706-BD45-96D3-01A949F6FBA3}" type="slidenum">
              <a:rPr lang="en-US" sz="800" smtClean="0">
                <a:solidFill>
                  <a:srgbClr val="3B3C3F">
                    <a:lumMod val="40000"/>
                    <a:lumOff val="60000"/>
                  </a:srgbClr>
                </a:solidFill>
                <a:latin typeface="Arial" panose="020B0604020202020204"/>
              </a:rPr>
              <a:pPr algn="r">
                <a:defRPr/>
              </a:pPr>
              <a:t>4</a:t>
            </a:fld>
            <a:endParaRPr lang="en-US" sz="800">
              <a:solidFill>
                <a:srgbClr val="3B3C3F">
                  <a:lumMod val="40000"/>
                  <a:lumOff val="60000"/>
                </a:srgbClr>
              </a:solidFill>
              <a:latin typeface="Arial" panose="020B0604020202020204"/>
            </a:endParaRPr>
          </a:p>
        </p:txBody>
      </p:sp>
      <p:sp>
        <p:nvSpPr>
          <p:cNvPr id="13" name="Rectangle 12">
            <a:extLst>
              <a:ext uri="{FF2B5EF4-FFF2-40B4-BE49-F238E27FC236}">
                <a16:creationId xmlns:a16="http://schemas.microsoft.com/office/drawing/2014/main" id="{B6E65211-57A8-4C38-B72A-2BA14C2DB268}"/>
              </a:ext>
            </a:extLst>
          </p:cNvPr>
          <p:cNvSpPr/>
          <p:nvPr/>
        </p:nvSpPr>
        <p:spPr>
          <a:xfrm>
            <a:off x="0" y="155242"/>
            <a:ext cx="1600200" cy="120672"/>
          </a:xfrm>
          <a:prstGeom prst="rect">
            <a:avLst/>
          </a:prstGeom>
          <a:solidFill>
            <a:srgbClr val="51A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86C8493C-A39B-475F-6487-B159530F3C0F}"/>
              </a:ext>
            </a:extLst>
          </p:cNvPr>
          <p:cNvSpPr/>
          <p:nvPr/>
        </p:nvSpPr>
        <p:spPr>
          <a:xfrm>
            <a:off x="10591800" y="155242"/>
            <a:ext cx="1600200" cy="120672"/>
          </a:xfrm>
          <a:prstGeom prst="rect">
            <a:avLst/>
          </a:prstGeom>
          <a:solidFill>
            <a:srgbClr val="51A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0104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29EDE619-C11C-AFD2-B8DB-F3CECBD9D483}"/>
              </a:ext>
            </a:extLst>
          </p:cNvPr>
          <p:cNvSpPr txBox="1">
            <a:spLocks/>
          </p:cNvSpPr>
          <p:nvPr/>
        </p:nvSpPr>
        <p:spPr>
          <a:xfrm>
            <a:off x="11622400" y="6567448"/>
            <a:ext cx="457200" cy="1984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8DF80FAE-7706-BD45-96D3-01A949F6FBA3}" type="slidenum">
              <a:rPr lang="en-US" sz="800" smtClean="0">
                <a:solidFill>
                  <a:srgbClr val="3B3C3F">
                    <a:lumMod val="40000"/>
                    <a:lumOff val="60000"/>
                  </a:srgbClr>
                </a:solidFill>
                <a:latin typeface="Arial" panose="020B0604020202020204"/>
              </a:rPr>
              <a:pPr algn="r">
                <a:defRPr/>
              </a:pPr>
              <a:t>5</a:t>
            </a:fld>
            <a:endParaRPr lang="en-US" sz="800">
              <a:solidFill>
                <a:srgbClr val="3B3C3F">
                  <a:lumMod val="40000"/>
                  <a:lumOff val="60000"/>
                </a:srgbClr>
              </a:solidFill>
              <a:latin typeface="Arial" panose="020B0604020202020204"/>
            </a:endParaRPr>
          </a:p>
        </p:txBody>
      </p:sp>
      <p:sp>
        <p:nvSpPr>
          <p:cNvPr id="9" name="Rectangle 8">
            <a:extLst>
              <a:ext uri="{FF2B5EF4-FFF2-40B4-BE49-F238E27FC236}">
                <a16:creationId xmlns:a16="http://schemas.microsoft.com/office/drawing/2014/main" id="{07124C84-995C-2355-0895-FDF143B4186C}"/>
              </a:ext>
            </a:extLst>
          </p:cNvPr>
          <p:cNvSpPr/>
          <p:nvPr/>
        </p:nvSpPr>
        <p:spPr>
          <a:xfrm>
            <a:off x="0" y="155242"/>
            <a:ext cx="1600200" cy="120672"/>
          </a:xfrm>
          <a:prstGeom prst="rect">
            <a:avLst/>
          </a:prstGeom>
          <a:solidFill>
            <a:srgbClr val="51A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4F6F0AD1-1D1E-36F7-A356-19E5A7295E2D}"/>
              </a:ext>
            </a:extLst>
          </p:cNvPr>
          <p:cNvSpPr/>
          <p:nvPr/>
        </p:nvSpPr>
        <p:spPr>
          <a:xfrm>
            <a:off x="10591800" y="155242"/>
            <a:ext cx="1600200" cy="120672"/>
          </a:xfrm>
          <a:prstGeom prst="rect">
            <a:avLst/>
          </a:prstGeom>
          <a:solidFill>
            <a:srgbClr val="51A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EC9107F0-2018-2C96-2774-B3DDC42B768D}"/>
              </a:ext>
            </a:extLst>
          </p:cNvPr>
          <p:cNvSpPr>
            <a:spLocks noGrp="1"/>
          </p:cNvSpPr>
          <p:nvPr>
            <p:ph type="title"/>
          </p:nvPr>
        </p:nvSpPr>
        <p:spPr>
          <a:xfrm>
            <a:off x="606055" y="454333"/>
            <a:ext cx="10979889" cy="662781"/>
          </a:xfrm>
        </p:spPr>
        <p:txBody>
          <a:bodyPr anchor="t">
            <a:noAutofit/>
          </a:bodyPr>
          <a:lstStyle/>
          <a:p>
            <a:r>
              <a:rPr lang="en-US" dirty="0">
                <a:latin typeface="+mn-lt"/>
              </a:rPr>
              <a:t>Business Plan 101 – Lean Canvas Overview</a:t>
            </a:r>
            <a:endParaRPr lang="en-US" sz="2800" i="1" dirty="0">
              <a:latin typeface="+mn-lt"/>
            </a:endParaRPr>
          </a:p>
        </p:txBody>
      </p:sp>
      <p:grpSp>
        <p:nvGrpSpPr>
          <p:cNvPr id="16" name="Group 15">
            <a:extLst>
              <a:ext uri="{FF2B5EF4-FFF2-40B4-BE49-F238E27FC236}">
                <a16:creationId xmlns:a16="http://schemas.microsoft.com/office/drawing/2014/main" id="{553336C2-000C-8E73-B6C1-80BD948BDEA3}"/>
              </a:ext>
            </a:extLst>
          </p:cNvPr>
          <p:cNvGrpSpPr/>
          <p:nvPr/>
        </p:nvGrpSpPr>
        <p:grpSpPr>
          <a:xfrm>
            <a:off x="4802156" y="1341128"/>
            <a:ext cx="6582817" cy="4974042"/>
            <a:chOff x="4802156" y="1429625"/>
            <a:chExt cx="6582817" cy="4974042"/>
          </a:xfrm>
        </p:grpSpPr>
        <p:pic>
          <p:nvPicPr>
            <p:cNvPr id="1030" name="Picture 6" descr="undefined">
              <a:extLst>
                <a:ext uri="{FF2B5EF4-FFF2-40B4-BE49-F238E27FC236}">
                  <a16:creationId xmlns:a16="http://schemas.microsoft.com/office/drawing/2014/main" id="{13690F07-3CD0-3763-9F83-EB8B4EB1C1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79" t="10926" r="2943" b="10296"/>
            <a:stretch/>
          </p:blipFill>
          <p:spPr bwMode="auto">
            <a:xfrm>
              <a:off x="4802156" y="1429625"/>
              <a:ext cx="5847326" cy="34747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445A1972-05C5-9206-CA7B-5F7F0F4755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7" t="3350" r="2265" b="12012"/>
            <a:stretch/>
          </p:blipFill>
          <p:spPr bwMode="auto">
            <a:xfrm>
              <a:off x="5498583" y="2928947"/>
              <a:ext cx="5886390" cy="3474720"/>
            </a:xfrm>
            <a:prstGeom prst="rect">
              <a:avLst/>
            </a:prstGeom>
            <a:noFill/>
            <a:ln w="38100">
              <a:solidFill>
                <a:srgbClr val="51A64B"/>
              </a:solidFill>
            </a:ln>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1746EA60-992C-90D3-77C1-6F7BFCE84043}"/>
              </a:ext>
            </a:extLst>
          </p:cNvPr>
          <p:cNvGrpSpPr/>
          <p:nvPr/>
        </p:nvGrpSpPr>
        <p:grpSpPr>
          <a:xfrm>
            <a:off x="606055" y="1537049"/>
            <a:ext cx="3716563" cy="4582200"/>
            <a:chOff x="606055" y="1828684"/>
            <a:chExt cx="3716563" cy="4582200"/>
          </a:xfrm>
        </p:grpSpPr>
        <p:sp>
          <p:nvSpPr>
            <p:cNvPr id="8" name="Rectangle 7">
              <a:extLst>
                <a:ext uri="{FF2B5EF4-FFF2-40B4-BE49-F238E27FC236}">
                  <a16:creationId xmlns:a16="http://schemas.microsoft.com/office/drawing/2014/main" id="{544D03EF-7A92-859E-E52D-14D4EC627AD4}"/>
                </a:ext>
              </a:extLst>
            </p:cNvPr>
            <p:cNvSpPr/>
            <p:nvPr/>
          </p:nvSpPr>
          <p:spPr>
            <a:xfrm>
              <a:off x="606055" y="1828684"/>
              <a:ext cx="3716563" cy="443555"/>
            </a:xfrm>
            <a:prstGeom prst="rect">
              <a:avLst/>
            </a:prstGeom>
            <a:solidFill>
              <a:srgbClr val="51A6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2400" b="1" i="0" dirty="0">
                  <a:solidFill>
                    <a:schemeClr val="bg1"/>
                  </a:solidFill>
                  <a:effectLst/>
                </a:rPr>
                <a:t>Where Should You Start?</a:t>
              </a:r>
            </a:p>
          </p:txBody>
        </p:sp>
        <p:sp>
          <p:nvSpPr>
            <p:cNvPr id="11" name="Rectangle 10">
              <a:extLst>
                <a:ext uri="{FF2B5EF4-FFF2-40B4-BE49-F238E27FC236}">
                  <a16:creationId xmlns:a16="http://schemas.microsoft.com/office/drawing/2014/main" id="{45AA5F79-1191-7BCE-BB38-D142995A1A79}"/>
                </a:ext>
              </a:extLst>
            </p:cNvPr>
            <p:cNvSpPr/>
            <p:nvPr/>
          </p:nvSpPr>
          <p:spPr>
            <a:xfrm>
              <a:off x="606055" y="2272237"/>
              <a:ext cx="3716563" cy="413864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oAutofit/>
            </a:bodyPr>
            <a:lstStyle/>
            <a:p>
              <a:pPr algn="l">
                <a:spcAft>
                  <a:spcPts val="600"/>
                </a:spcAft>
              </a:pPr>
              <a:r>
                <a:rPr lang="en-US" sz="1700" b="0" i="0" dirty="0">
                  <a:solidFill>
                    <a:srgbClr val="555555"/>
                  </a:solidFill>
                  <a:effectLst/>
                </a:rPr>
                <a:t>One of the most common frameworks to think through an idea is the </a:t>
              </a:r>
              <a:r>
                <a:rPr lang="en-US" sz="1700" b="1" i="1" dirty="0">
                  <a:solidFill>
                    <a:srgbClr val="555555"/>
                  </a:solidFill>
                  <a:effectLst/>
                </a:rPr>
                <a:t>Business Model Canvas</a:t>
              </a:r>
              <a:r>
                <a:rPr lang="en-US" sz="1700" b="1" i="0" dirty="0">
                  <a:solidFill>
                    <a:srgbClr val="555555"/>
                  </a:solidFill>
                  <a:effectLst/>
                </a:rPr>
                <a:t>, which is a visual template to document an existing or future business model across nine elements. </a:t>
              </a:r>
            </a:p>
            <a:p>
              <a:pPr algn="l">
                <a:spcAft>
                  <a:spcPts val="600"/>
                </a:spcAft>
              </a:pPr>
              <a:r>
                <a:rPr lang="en-US" sz="1700" b="0" i="0" dirty="0">
                  <a:solidFill>
                    <a:srgbClr val="555555"/>
                  </a:solidFill>
                  <a:effectLst/>
                </a:rPr>
                <a:t>Similarly, a variation called the </a:t>
              </a:r>
              <a:r>
                <a:rPr lang="en-US" sz="1700" b="1" i="1" dirty="0">
                  <a:solidFill>
                    <a:srgbClr val="555555"/>
                  </a:solidFill>
                  <a:effectLst/>
                </a:rPr>
                <a:t>Lean Canvas </a:t>
              </a:r>
              <a:r>
                <a:rPr lang="en-US" sz="1700" b="1" i="0" dirty="0">
                  <a:solidFill>
                    <a:srgbClr val="555555"/>
                  </a:solidFill>
                  <a:effectLst/>
                </a:rPr>
                <a:t>focuses on understanding the problem that the business is trying to solve first. </a:t>
              </a:r>
              <a:r>
                <a:rPr lang="en-US" sz="1700" b="0" i="0" dirty="0">
                  <a:solidFill>
                    <a:srgbClr val="555555"/>
                  </a:solidFill>
                  <a:effectLst/>
                </a:rPr>
                <a:t>The Lean Canvas is the recommended framework to think through your idea. This process will ultimately help develop your Executive Summary of a Business Plan for the scholarship application.</a:t>
              </a:r>
            </a:p>
          </p:txBody>
        </p:sp>
      </p:grpSp>
      <p:sp>
        <p:nvSpPr>
          <p:cNvPr id="15" name="TextBox 14">
            <a:extLst>
              <a:ext uri="{FF2B5EF4-FFF2-40B4-BE49-F238E27FC236}">
                <a16:creationId xmlns:a16="http://schemas.microsoft.com/office/drawing/2014/main" id="{3E4CE620-50BB-647F-DF5C-BDCFC03B83FF}"/>
              </a:ext>
            </a:extLst>
          </p:cNvPr>
          <p:cNvSpPr txBox="1"/>
          <p:nvPr/>
        </p:nvSpPr>
        <p:spPr>
          <a:xfrm>
            <a:off x="2003427" y="6479764"/>
            <a:ext cx="8185146" cy="338554"/>
          </a:xfrm>
          <a:prstGeom prst="rect">
            <a:avLst/>
          </a:prstGeom>
          <a:noFill/>
        </p:spPr>
        <p:txBody>
          <a:bodyPr wrap="square">
            <a:spAutoFit/>
          </a:bodyPr>
          <a:lstStyle/>
          <a:p>
            <a:pPr algn="ctr"/>
            <a:r>
              <a:rPr lang="en-US" sz="1600" i="1" dirty="0"/>
              <a:t>The official Lean Canvas can be downloaded from www.strategyzer.com</a:t>
            </a:r>
          </a:p>
        </p:txBody>
      </p:sp>
    </p:spTree>
    <p:extLst>
      <p:ext uri="{BB962C8B-B14F-4D97-AF65-F5344CB8AC3E}">
        <p14:creationId xmlns:p14="http://schemas.microsoft.com/office/powerpoint/2010/main" val="3303063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29EDE619-C11C-AFD2-B8DB-F3CECBD9D483}"/>
              </a:ext>
            </a:extLst>
          </p:cNvPr>
          <p:cNvSpPr txBox="1">
            <a:spLocks/>
          </p:cNvSpPr>
          <p:nvPr/>
        </p:nvSpPr>
        <p:spPr>
          <a:xfrm>
            <a:off x="11622400" y="6567448"/>
            <a:ext cx="457200" cy="1984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8DF80FAE-7706-BD45-96D3-01A949F6FBA3}" type="slidenum">
              <a:rPr lang="en-US" sz="800" smtClean="0">
                <a:solidFill>
                  <a:srgbClr val="3B3C3F">
                    <a:lumMod val="40000"/>
                    <a:lumOff val="60000"/>
                  </a:srgbClr>
                </a:solidFill>
                <a:latin typeface="Arial" panose="020B0604020202020204"/>
              </a:rPr>
              <a:pPr algn="r">
                <a:defRPr/>
              </a:pPr>
              <a:t>6</a:t>
            </a:fld>
            <a:endParaRPr lang="en-US" sz="800">
              <a:solidFill>
                <a:srgbClr val="3B3C3F">
                  <a:lumMod val="40000"/>
                  <a:lumOff val="60000"/>
                </a:srgbClr>
              </a:solidFill>
              <a:latin typeface="Arial" panose="020B0604020202020204"/>
            </a:endParaRPr>
          </a:p>
        </p:txBody>
      </p:sp>
      <p:sp>
        <p:nvSpPr>
          <p:cNvPr id="9" name="Rectangle 8">
            <a:extLst>
              <a:ext uri="{FF2B5EF4-FFF2-40B4-BE49-F238E27FC236}">
                <a16:creationId xmlns:a16="http://schemas.microsoft.com/office/drawing/2014/main" id="{07124C84-995C-2355-0895-FDF143B4186C}"/>
              </a:ext>
            </a:extLst>
          </p:cNvPr>
          <p:cNvSpPr/>
          <p:nvPr/>
        </p:nvSpPr>
        <p:spPr>
          <a:xfrm>
            <a:off x="0" y="155242"/>
            <a:ext cx="1600200" cy="120672"/>
          </a:xfrm>
          <a:prstGeom prst="rect">
            <a:avLst/>
          </a:prstGeom>
          <a:solidFill>
            <a:srgbClr val="51A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4F6F0AD1-1D1E-36F7-A356-19E5A7295E2D}"/>
              </a:ext>
            </a:extLst>
          </p:cNvPr>
          <p:cNvSpPr/>
          <p:nvPr/>
        </p:nvSpPr>
        <p:spPr>
          <a:xfrm>
            <a:off x="10591800" y="155242"/>
            <a:ext cx="1600200" cy="120672"/>
          </a:xfrm>
          <a:prstGeom prst="rect">
            <a:avLst/>
          </a:prstGeom>
          <a:solidFill>
            <a:srgbClr val="51A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EC9107F0-2018-2C96-2774-B3DDC42B768D}"/>
              </a:ext>
            </a:extLst>
          </p:cNvPr>
          <p:cNvSpPr>
            <a:spLocks noGrp="1"/>
          </p:cNvSpPr>
          <p:nvPr>
            <p:ph type="title"/>
          </p:nvPr>
        </p:nvSpPr>
        <p:spPr>
          <a:xfrm>
            <a:off x="606055" y="454333"/>
            <a:ext cx="10979889" cy="662781"/>
          </a:xfrm>
        </p:spPr>
        <p:txBody>
          <a:bodyPr anchor="t">
            <a:noAutofit/>
          </a:bodyPr>
          <a:lstStyle/>
          <a:p>
            <a:r>
              <a:rPr lang="en-US" dirty="0">
                <a:latin typeface="+mn-lt"/>
              </a:rPr>
              <a:t>Business Plan 101 – Lean Canvas Example</a:t>
            </a:r>
            <a:endParaRPr lang="en-US" sz="2800" i="1" dirty="0">
              <a:latin typeface="+mn-lt"/>
            </a:endParaRPr>
          </a:p>
        </p:txBody>
      </p:sp>
      <p:pic>
        <p:nvPicPr>
          <p:cNvPr id="4100" name="Picture 4" descr="lean model canvas example uber">
            <a:extLst>
              <a:ext uri="{FF2B5EF4-FFF2-40B4-BE49-F238E27FC236}">
                <a16:creationId xmlns:a16="http://schemas.microsoft.com/office/drawing/2014/main" id="{B9271D2A-77A5-5852-730F-98715DA1646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463" t="12006" r="2698" b="5231"/>
          <a:stretch/>
        </p:blipFill>
        <p:spPr bwMode="auto">
          <a:xfrm>
            <a:off x="1139588" y="1210172"/>
            <a:ext cx="9912824" cy="5448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141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E6F114-95BD-1BCD-FA9B-FA6805868820}"/>
              </a:ext>
            </a:extLst>
          </p:cNvPr>
          <p:cNvSpPr>
            <a:spLocks noGrp="1"/>
          </p:cNvSpPr>
          <p:nvPr>
            <p:ph idx="1"/>
          </p:nvPr>
        </p:nvSpPr>
        <p:spPr>
          <a:xfrm>
            <a:off x="3081688" y="1448972"/>
            <a:ext cx="7831972" cy="4848711"/>
          </a:xfrm>
        </p:spPr>
        <p:txBody>
          <a:bodyPr>
            <a:noAutofit/>
          </a:bodyPr>
          <a:lstStyle/>
          <a:p>
            <a:r>
              <a:rPr lang="en-US" sz="1600" dirty="0"/>
              <a:t>Explain your who, what, when, where, why, and how a little more in depth.</a:t>
            </a:r>
          </a:p>
          <a:p>
            <a:r>
              <a:rPr lang="en-US" sz="1600" dirty="0"/>
              <a:t>What is your firm’s mission? How do you plan to leverage your firm’s product or service to also benefit the community you operate in?</a:t>
            </a:r>
          </a:p>
          <a:p>
            <a:r>
              <a:rPr lang="en-US" sz="1600" dirty="0"/>
              <a:t>What are the objectives of your firm’s product or service?</a:t>
            </a:r>
          </a:p>
          <a:p>
            <a:r>
              <a:rPr lang="en-US" sz="1600" dirty="0"/>
              <a:t>What values are important to you as a business owner? (Think about what kind of people you might want as employees, and the ways they will serve your customers)</a:t>
            </a:r>
          </a:p>
          <a:p>
            <a:r>
              <a:rPr lang="en-US" sz="1600" dirty="0"/>
              <a:t>How are you as a business owner involved in your community, and how do you hope your firm becomes involved in your community? (Community involvement is one of the best ways to grow your firm. If you serve others, they will want to serve you!)</a:t>
            </a:r>
          </a:p>
          <a:p>
            <a:r>
              <a:rPr lang="en-US" sz="1600" dirty="0"/>
              <a:t>Questions:</a:t>
            </a:r>
          </a:p>
          <a:p>
            <a:pPr lvl="1"/>
            <a:r>
              <a:rPr lang="en-US" sz="1600" dirty="0"/>
              <a:t>Market Need: Why does the STL market need you or your product?</a:t>
            </a:r>
          </a:p>
          <a:p>
            <a:pPr lvl="1"/>
            <a:r>
              <a:rPr lang="en-US" sz="1600" dirty="0"/>
              <a:t>Who is your competition, what do they do, and how do you plan to beat them?</a:t>
            </a:r>
          </a:p>
          <a:p>
            <a:pPr lvl="1"/>
            <a:r>
              <a:rPr lang="en-US" sz="1600" dirty="0"/>
              <a:t>Strategy to meet your competitive market need</a:t>
            </a:r>
          </a:p>
          <a:p>
            <a:pPr lvl="1"/>
            <a:r>
              <a:rPr lang="en-US" sz="1600" dirty="0"/>
              <a:t>Target Market (think demographics)</a:t>
            </a:r>
          </a:p>
          <a:p>
            <a:pPr lvl="1"/>
            <a:r>
              <a:rPr lang="en-US" sz="1600" dirty="0"/>
              <a:t>Who is a returning customer?</a:t>
            </a:r>
          </a:p>
        </p:txBody>
      </p:sp>
      <p:sp>
        <p:nvSpPr>
          <p:cNvPr id="8" name="Rectangle 7">
            <a:extLst>
              <a:ext uri="{FF2B5EF4-FFF2-40B4-BE49-F238E27FC236}">
                <a16:creationId xmlns:a16="http://schemas.microsoft.com/office/drawing/2014/main" id="{D026E021-29AD-2E51-C76C-4EC28F35340B}"/>
              </a:ext>
            </a:extLst>
          </p:cNvPr>
          <p:cNvSpPr/>
          <p:nvPr/>
        </p:nvSpPr>
        <p:spPr>
          <a:xfrm>
            <a:off x="606055" y="1459167"/>
            <a:ext cx="2468880" cy="245399"/>
          </a:xfrm>
          <a:prstGeom prst="rect">
            <a:avLst/>
          </a:prstGeom>
          <a:solidFill>
            <a:srgbClr val="51A6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600" b="1" i="0" dirty="0">
                <a:solidFill>
                  <a:schemeClr val="bg1"/>
                </a:solidFill>
                <a:effectLst/>
              </a:rPr>
              <a:t>Business Concept</a:t>
            </a:r>
          </a:p>
        </p:txBody>
      </p:sp>
      <p:sp>
        <p:nvSpPr>
          <p:cNvPr id="9" name="Rectangle 8">
            <a:extLst>
              <a:ext uri="{FF2B5EF4-FFF2-40B4-BE49-F238E27FC236}">
                <a16:creationId xmlns:a16="http://schemas.microsoft.com/office/drawing/2014/main" id="{258C493B-A7D4-F0EC-7D15-99BF15329EE2}"/>
              </a:ext>
            </a:extLst>
          </p:cNvPr>
          <p:cNvSpPr/>
          <p:nvPr/>
        </p:nvSpPr>
        <p:spPr>
          <a:xfrm>
            <a:off x="606055" y="1815097"/>
            <a:ext cx="2468880" cy="245399"/>
          </a:xfrm>
          <a:prstGeom prst="rect">
            <a:avLst/>
          </a:prstGeom>
          <a:solidFill>
            <a:srgbClr val="51A6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600" b="1" dirty="0">
                <a:solidFill>
                  <a:schemeClr val="bg1"/>
                </a:solidFill>
              </a:rPr>
              <a:t>Mission Statement</a:t>
            </a:r>
            <a:endParaRPr lang="en-US" sz="1600" b="1" i="0" dirty="0">
              <a:solidFill>
                <a:schemeClr val="bg1"/>
              </a:solidFill>
              <a:effectLst/>
            </a:endParaRPr>
          </a:p>
        </p:txBody>
      </p:sp>
      <p:sp>
        <p:nvSpPr>
          <p:cNvPr id="10" name="Rectangle 9">
            <a:extLst>
              <a:ext uri="{FF2B5EF4-FFF2-40B4-BE49-F238E27FC236}">
                <a16:creationId xmlns:a16="http://schemas.microsoft.com/office/drawing/2014/main" id="{B3F3B5D0-CDE4-BC2B-4B98-930424FEDDA2}"/>
              </a:ext>
            </a:extLst>
          </p:cNvPr>
          <p:cNvSpPr/>
          <p:nvPr/>
        </p:nvSpPr>
        <p:spPr>
          <a:xfrm>
            <a:off x="606055" y="2369732"/>
            <a:ext cx="2468880" cy="245399"/>
          </a:xfrm>
          <a:prstGeom prst="rect">
            <a:avLst/>
          </a:prstGeom>
          <a:solidFill>
            <a:srgbClr val="51A6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600" b="1" i="0" dirty="0">
                <a:solidFill>
                  <a:schemeClr val="bg1"/>
                </a:solidFill>
                <a:effectLst/>
              </a:rPr>
              <a:t>Objectives</a:t>
            </a:r>
          </a:p>
        </p:txBody>
      </p:sp>
      <p:sp>
        <p:nvSpPr>
          <p:cNvPr id="11" name="Rectangle 10">
            <a:extLst>
              <a:ext uri="{FF2B5EF4-FFF2-40B4-BE49-F238E27FC236}">
                <a16:creationId xmlns:a16="http://schemas.microsoft.com/office/drawing/2014/main" id="{479C90A5-7B48-0838-86E8-9048C045363C}"/>
              </a:ext>
            </a:extLst>
          </p:cNvPr>
          <p:cNvSpPr/>
          <p:nvPr/>
        </p:nvSpPr>
        <p:spPr>
          <a:xfrm>
            <a:off x="606055" y="2715917"/>
            <a:ext cx="2468880" cy="245399"/>
          </a:xfrm>
          <a:prstGeom prst="rect">
            <a:avLst/>
          </a:prstGeom>
          <a:solidFill>
            <a:srgbClr val="51A6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600" b="1" i="0" dirty="0">
                <a:solidFill>
                  <a:schemeClr val="bg1"/>
                </a:solidFill>
                <a:effectLst/>
              </a:rPr>
              <a:t>Philosophy/Values</a:t>
            </a:r>
          </a:p>
        </p:txBody>
      </p:sp>
      <p:sp>
        <p:nvSpPr>
          <p:cNvPr id="12" name="Rectangle 11">
            <a:extLst>
              <a:ext uri="{FF2B5EF4-FFF2-40B4-BE49-F238E27FC236}">
                <a16:creationId xmlns:a16="http://schemas.microsoft.com/office/drawing/2014/main" id="{B2741615-1B5F-8681-E3DB-A6517B3472DD}"/>
              </a:ext>
            </a:extLst>
          </p:cNvPr>
          <p:cNvSpPr/>
          <p:nvPr/>
        </p:nvSpPr>
        <p:spPr>
          <a:xfrm>
            <a:off x="606055" y="3287638"/>
            <a:ext cx="2468880" cy="245399"/>
          </a:xfrm>
          <a:prstGeom prst="rect">
            <a:avLst/>
          </a:prstGeom>
          <a:solidFill>
            <a:srgbClr val="51A6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600" b="1" i="0" dirty="0">
                <a:solidFill>
                  <a:schemeClr val="bg1"/>
                </a:solidFill>
                <a:effectLst/>
              </a:rPr>
              <a:t>Contribution to Community</a:t>
            </a:r>
          </a:p>
        </p:txBody>
      </p:sp>
      <p:sp>
        <p:nvSpPr>
          <p:cNvPr id="13" name="Rectangle 12">
            <a:extLst>
              <a:ext uri="{FF2B5EF4-FFF2-40B4-BE49-F238E27FC236}">
                <a16:creationId xmlns:a16="http://schemas.microsoft.com/office/drawing/2014/main" id="{BB6BB3A9-87F0-9C8F-D7C6-8A0CFB02370F}"/>
              </a:ext>
            </a:extLst>
          </p:cNvPr>
          <p:cNvSpPr/>
          <p:nvPr/>
        </p:nvSpPr>
        <p:spPr>
          <a:xfrm>
            <a:off x="606055" y="4058975"/>
            <a:ext cx="2468880" cy="245399"/>
          </a:xfrm>
          <a:prstGeom prst="rect">
            <a:avLst/>
          </a:prstGeom>
          <a:solidFill>
            <a:srgbClr val="51A6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600" b="1" i="0" dirty="0">
                <a:solidFill>
                  <a:schemeClr val="bg1"/>
                </a:solidFill>
                <a:effectLst/>
              </a:rPr>
              <a:t>Market Analysis</a:t>
            </a:r>
          </a:p>
        </p:txBody>
      </p:sp>
      <p:sp>
        <p:nvSpPr>
          <p:cNvPr id="2" name="Slide Number Placeholder 2">
            <a:extLst>
              <a:ext uri="{FF2B5EF4-FFF2-40B4-BE49-F238E27FC236}">
                <a16:creationId xmlns:a16="http://schemas.microsoft.com/office/drawing/2014/main" id="{81195561-0F04-A4A5-603F-2E951E8307B8}"/>
              </a:ext>
            </a:extLst>
          </p:cNvPr>
          <p:cNvSpPr txBox="1">
            <a:spLocks/>
          </p:cNvSpPr>
          <p:nvPr/>
        </p:nvSpPr>
        <p:spPr>
          <a:xfrm>
            <a:off x="11622400" y="6567448"/>
            <a:ext cx="457200" cy="1984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8DF80FAE-7706-BD45-96D3-01A949F6FBA3}" type="slidenum">
              <a:rPr lang="en-US" sz="800" smtClean="0">
                <a:solidFill>
                  <a:srgbClr val="3B3C3F">
                    <a:lumMod val="40000"/>
                    <a:lumOff val="60000"/>
                  </a:srgbClr>
                </a:solidFill>
                <a:latin typeface="Arial" panose="020B0604020202020204"/>
              </a:rPr>
              <a:pPr algn="r">
                <a:defRPr/>
              </a:pPr>
              <a:t>7</a:t>
            </a:fld>
            <a:endParaRPr lang="en-US" sz="800">
              <a:solidFill>
                <a:srgbClr val="3B3C3F">
                  <a:lumMod val="40000"/>
                  <a:lumOff val="60000"/>
                </a:srgbClr>
              </a:solidFill>
              <a:latin typeface="Arial" panose="020B0604020202020204"/>
            </a:endParaRPr>
          </a:p>
        </p:txBody>
      </p:sp>
      <p:sp>
        <p:nvSpPr>
          <p:cNvPr id="6" name="Title 1">
            <a:extLst>
              <a:ext uri="{FF2B5EF4-FFF2-40B4-BE49-F238E27FC236}">
                <a16:creationId xmlns:a16="http://schemas.microsoft.com/office/drawing/2014/main" id="{F4918EDC-0A0E-FA0B-849F-6B1875EDD675}"/>
              </a:ext>
            </a:extLst>
          </p:cNvPr>
          <p:cNvSpPr>
            <a:spLocks noGrp="1"/>
          </p:cNvSpPr>
          <p:nvPr>
            <p:ph type="title"/>
          </p:nvPr>
        </p:nvSpPr>
        <p:spPr>
          <a:xfrm>
            <a:off x="606055" y="454333"/>
            <a:ext cx="10979889" cy="662781"/>
          </a:xfrm>
        </p:spPr>
        <p:txBody>
          <a:bodyPr anchor="t">
            <a:noAutofit/>
          </a:bodyPr>
          <a:lstStyle/>
          <a:p>
            <a:r>
              <a:rPr lang="en-US" dirty="0">
                <a:latin typeface="+mn-lt"/>
              </a:rPr>
              <a:t>Business Plan 101 – Additional Info/Tips</a:t>
            </a:r>
            <a:endParaRPr lang="en-US" sz="2800" i="1" dirty="0">
              <a:latin typeface="+mn-lt"/>
            </a:endParaRPr>
          </a:p>
        </p:txBody>
      </p:sp>
      <p:sp>
        <p:nvSpPr>
          <p:cNvPr id="14" name="Rectangle 13">
            <a:extLst>
              <a:ext uri="{FF2B5EF4-FFF2-40B4-BE49-F238E27FC236}">
                <a16:creationId xmlns:a16="http://schemas.microsoft.com/office/drawing/2014/main" id="{909A7155-CDF5-6AA9-7866-27E24E518BB9}"/>
              </a:ext>
            </a:extLst>
          </p:cNvPr>
          <p:cNvSpPr/>
          <p:nvPr/>
        </p:nvSpPr>
        <p:spPr>
          <a:xfrm>
            <a:off x="0" y="155242"/>
            <a:ext cx="1600200" cy="120672"/>
          </a:xfrm>
          <a:prstGeom prst="rect">
            <a:avLst/>
          </a:prstGeom>
          <a:solidFill>
            <a:srgbClr val="51A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7053955A-C7A3-885E-64C5-9412293F1FEF}"/>
              </a:ext>
            </a:extLst>
          </p:cNvPr>
          <p:cNvSpPr/>
          <p:nvPr/>
        </p:nvSpPr>
        <p:spPr>
          <a:xfrm>
            <a:off x="10591800" y="155242"/>
            <a:ext cx="1600200" cy="120672"/>
          </a:xfrm>
          <a:prstGeom prst="rect">
            <a:avLst/>
          </a:prstGeom>
          <a:solidFill>
            <a:srgbClr val="51A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9729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FE4EC4-CDD8-23A4-408D-D1B1456B5A40}"/>
              </a:ext>
            </a:extLst>
          </p:cNvPr>
          <p:cNvSpPr txBox="1"/>
          <p:nvPr/>
        </p:nvSpPr>
        <p:spPr>
          <a:xfrm>
            <a:off x="606055" y="1288233"/>
            <a:ext cx="10979889" cy="2308324"/>
          </a:xfrm>
          <a:prstGeom prst="rect">
            <a:avLst/>
          </a:prstGeom>
          <a:noFill/>
        </p:spPr>
        <p:txBody>
          <a:bodyPr wrap="square" rtlCol="0">
            <a:noAutofit/>
          </a:bodyPr>
          <a:lstStyle/>
          <a:p>
            <a:pPr marL="285750" indent="-285750">
              <a:buFont typeface="Arial" panose="020B0604020202020204" pitchFamily="34" charset="0"/>
              <a:buChar char="•"/>
            </a:pPr>
            <a:r>
              <a:rPr lang="en-US" sz="1600" dirty="0"/>
              <a:t>Business Operations:</a:t>
            </a:r>
          </a:p>
          <a:p>
            <a:pPr marL="742950" lvl="1" indent="-285750">
              <a:buFont typeface="Arial" panose="020B0604020202020204" pitchFamily="34" charset="0"/>
              <a:buChar char="•"/>
            </a:pPr>
            <a:r>
              <a:rPr lang="en-US" sz="1600" dirty="0"/>
              <a:t>Necessary Managers: Which people and which positions are essential to the success of your firm?</a:t>
            </a:r>
          </a:p>
          <a:p>
            <a:pPr marL="742950" lvl="1" indent="-285750">
              <a:buFont typeface="Arial" panose="020B0604020202020204" pitchFamily="34" charset="0"/>
              <a:buChar char="•"/>
            </a:pPr>
            <a:r>
              <a:rPr lang="en-US" sz="1600" dirty="0"/>
              <a:t>Employees: Who are your employees and what do they do?</a:t>
            </a:r>
          </a:p>
          <a:p>
            <a:pPr marL="742950" lvl="1" indent="-285750">
              <a:buFont typeface="Arial" panose="020B0604020202020204" pitchFamily="34" charset="0"/>
              <a:buChar char="•"/>
            </a:pPr>
            <a:r>
              <a:rPr lang="en-US" sz="1600" dirty="0"/>
              <a:t>Vendors: Who sells you the products to make your product, what companies (not competitors) are essential to your ability to produce and sell your product?</a:t>
            </a:r>
          </a:p>
          <a:p>
            <a:pPr marL="742950" lvl="1" indent="-285750">
              <a:buFont typeface="Arial" panose="020B0604020202020204" pitchFamily="34" charset="0"/>
              <a:buChar char="•"/>
            </a:pPr>
            <a:r>
              <a:rPr lang="en-US" sz="1600" dirty="0"/>
              <a:t>Professional Assistance: Who are your mentors, what are their backgrounds, and how will they be instrumental in your success?</a:t>
            </a:r>
          </a:p>
          <a:p>
            <a:pPr marL="742950" lvl="1" indent="-285750">
              <a:buFont typeface="Arial" panose="020B0604020202020204" pitchFamily="34" charset="0"/>
              <a:buChar char="•"/>
            </a:pPr>
            <a:r>
              <a:rPr lang="en-US" sz="1600" dirty="0"/>
              <a:t>Facilities: Where will you operate out of?</a:t>
            </a:r>
          </a:p>
          <a:p>
            <a:pPr marL="742950" lvl="1" indent="-285750">
              <a:buFont typeface="Arial" panose="020B0604020202020204" pitchFamily="34" charset="0"/>
              <a:buChar char="•"/>
            </a:pPr>
            <a:r>
              <a:rPr lang="en-US" sz="1600" dirty="0"/>
              <a:t>Technology: What technology do you use in your firm?</a:t>
            </a:r>
          </a:p>
        </p:txBody>
      </p:sp>
      <p:sp>
        <p:nvSpPr>
          <p:cNvPr id="5" name="TextBox 4">
            <a:extLst>
              <a:ext uri="{FF2B5EF4-FFF2-40B4-BE49-F238E27FC236}">
                <a16:creationId xmlns:a16="http://schemas.microsoft.com/office/drawing/2014/main" id="{EFF5130A-B8D0-F120-2809-1B88A7E4137E}"/>
              </a:ext>
            </a:extLst>
          </p:cNvPr>
          <p:cNvSpPr txBox="1"/>
          <p:nvPr/>
        </p:nvSpPr>
        <p:spPr>
          <a:xfrm>
            <a:off x="606055" y="3757416"/>
            <a:ext cx="10979889" cy="830997"/>
          </a:xfrm>
          <a:prstGeom prst="rect">
            <a:avLst/>
          </a:prstGeom>
          <a:noFill/>
        </p:spPr>
        <p:txBody>
          <a:bodyPr wrap="square" rtlCol="0">
            <a:noAutofit/>
          </a:bodyPr>
          <a:lstStyle/>
          <a:p>
            <a:pPr marL="285750" indent="-285750">
              <a:buFont typeface="Arial" panose="020B0604020202020204" pitchFamily="34" charset="0"/>
              <a:buChar char="•"/>
            </a:pPr>
            <a:r>
              <a:rPr lang="en-US" sz="1600" dirty="0"/>
              <a:t>Sales &amp; Marketing Strategies:</a:t>
            </a:r>
          </a:p>
          <a:p>
            <a:pPr marL="742950" lvl="1" indent="-285750">
              <a:buFont typeface="Arial" panose="020B0604020202020204" pitchFamily="34" charset="0"/>
              <a:buChar char="•"/>
            </a:pPr>
            <a:r>
              <a:rPr lang="en-US" sz="1600" dirty="0"/>
              <a:t>Strategy &amp; Technique: How have you been able to grow? What is working? What isn’t working? If you haven’t started yet, what do you presume will be a good method of sales or marketing?</a:t>
            </a:r>
          </a:p>
        </p:txBody>
      </p:sp>
      <p:sp>
        <p:nvSpPr>
          <p:cNvPr id="6" name="TextBox 5">
            <a:extLst>
              <a:ext uri="{FF2B5EF4-FFF2-40B4-BE49-F238E27FC236}">
                <a16:creationId xmlns:a16="http://schemas.microsoft.com/office/drawing/2014/main" id="{9260A4CE-F711-39F2-CC89-2314E48A21B3}"/>
              </a:ext>
            </a:extLst>
          </p:cNvPr>
          <p:cNvSpPr txBox="1"/>
          <p:nvPr/>
        </p:nvSpPr>
        <p:spPr>
          <a:xfrm>
            <a:off x="606055" y="4810267"/>
            <a:ext cx="10979889" cy="584775"/>
          </a:xfrm>
          <a:prstGeom prst="rect">
            <a:avLst/>
          </a:prstGeom>
          <a:noFill/>
        </p:spPr>
        <p:txBody>
          <a:bodyPr wrap="square" rtlCol="0">
            <a:noAutofit/>
          </a:bodyPr>
          <a:lstStyle/>
          <a:p>
            <a:pPr marL="285750" indent="-285750">
              <a:buFont typeface="Arial" panose="020B0604020202020204" pitchFamily="34" charset="0"/>
              <a:buChar char="•"/>
            </a:pPr>
            <a:r>
              <a:rPr lang="en-US" sz="1600" dirty="0"/>
              <a:t>Sources and Uses of Funds Necessary to Operate:</a:t>
            </a:r>
          </a:p>
          <a:p>
            <a:pPr marL="742950" lvl="1" indent="-285750">
              <a:buFont typeface="Arial" panose="020B0604020202020204" pitchFamily="34" charset="0"/>
              <a:buChar char="•"/>
            </a:pPr>
            <a:r>
              <a:rPr lang="en-US" sz="1600" dirty="0"/>
              <a:t>How do you plan to use your ask/startup funds to build a successful enterprise?</a:t>
            </a:r>
          </a:p>
        </p:txBody>
      </p:sp>
      <p:sp>
        <p:nvSpPr>
          <p:cNvPr id="7" name="TextBox 6">
            <a:extLst>
              <a:ext uri="{FF2B5EF4-FFF2-40B4-BE49-F238E27FC236}">
                <a16:creationId xmlns:a16="http://schemas.microsoft.com/office/drawing/2014/main" id="{CC6590CA-8885-6FFF-EE8A-6576AE941616}"/>
              </a:ext>
            </a:extLst>
          </p:cNvPr>
          <p:cNvSpPr txBox="1"/>
          <p:nvPr/>
        </p:nvSpPr>
        <p:spPr>
          <a:xfrm>
            <a:off x="606055" y="5663457"/>
            <a:ext cx="10979889" cy="830997"/>
          </a:xfrm>
          <a:prstGeom prst="rect">
            <a:avLst/>
          </a:prstGeom>
          <a:noFill/>
        </p:spPr>
        <p:txBody>
          <a:bodyPr wrap="square" rtlCol="0">
            <a:noAutofit/>
          </a:bodyPr>
          <a:lstStyle/>
          <a:p>
            <a:pPr marL="285750" indent="-285750">
              <a:buFont typeface="Arial" panose="020B0604020202020204" pitchFamily="34" charset="0"/>
              <a:buChar char="•"/>
            </a:pPr>
            <a:r>
              <a:rPr lang="en-US" sz="1600" dirty="0"/>
              <a:t>Revenue Analysis:</a:t>
            </a:r>
          </a:p>
          <a:p>
            <a:pPr marL="742950" lvl="1" indent="-285750">
              <a:buFont typeface="Arial" panose="020B0604020202020204" pitchFamily="34" charset="0"/>
              <a:buChar char="•"/>
            </a:pPr>
            <a:r>
              <a:rPr lang="en-US" sz="1600" dirty="0"/>
              <a:t>Do you have revenue? If so, how much? If not, what is your year 1 goal and how do you expect for it to change over the next 5 years?</a:t>
            </a:r>
          </a:p>
        </p:txBody>
      </p:sp>
      <p:sp>
        <p:nvSpPr>
          <p:cNvPr id="11" name="Rectangle 10">
            <a:extLst>
              <a:ext uri="{FF2B5EF4-FFF2-40B4-BE49-F238E27FC236}">
                <a16:creationId xmlns:a16="http://schemas.microsoft.com/office/drawing/2014/main" id="{0D587076-7C84-7368-5478-890E8EBE5890}"/>
              </a:ext>
            </a:extLst>
          </p:cNvPr>
          <p:cNvSpPr/>
          <p:nvPr/>
        </p:nvSpPr>
        <p:spPr>
          <a:xfrm>
            <a:off x="606055" y="1335640"/>
            <a:ext cx="2120029" cy="245399"/>
          </a:xfrm>
          <a:prstGeom prst="rect">
            <a:avLst/>
          </a:prstGeom>
          <a:solidFill>
            <a:srgbClr val="51A6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600" b="1" i="0" dirty="0">
                <a:solidFill>
                  <a:schemeClr val="bg1"/>
                </a:solidFill>
                <a:effectLst/>
              </a:rPr>
              <a:t>Business Operations</a:t>
            </a:r>
          </a:p>
        </p:txBody>
      </p:sp>
      <p:sp>
        <p:nvSpPr>
          <p:cNvPr id="12" name="Rectangle 11">
            <a:extLst>
              <a:ext uri="{FF2B5EF4-FFF2-40B4-BE49-F238E27FC236}">
                <a16:creationId xmlns:a16="http://schemas.microsoft.com/office/drawing/2014/main" id="{43C1E746-76DF-AF05-E3D4-24D630108ABE}"/>
              </a:ext>
            </a:extLst>
          </p:cNvPr>
          <p:cNvSpPr/>
          <p:nvPr/>
        </p:nvSpPr>
        <p:spPr>
          <a:xfrm>
            <a:off x="606058" y="3806517"/>
            <a:ext cx="2813046" cy="245399"/>
          </a:xfrm>
          <a:prstGeom prst="rect">
            <a:avLst/>
          </a:prstGeom>
          <a:solidFill>
            <a:srgbClr val="51A6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600" b="1" i="0" dirty="0">
                <a:solidFill>
                  <a:schemeClr val="bg1"/>
                </a:solidFill>
                <a:effectLst/>
              </a:rPr>
              <a:t>Sales &amp; Marketing Strategy</a:t>
            </a:r>
          </a:p>
        </p:txBody>
      </p:sp>
      <p:sp>
        <p:nvSpPr>
          <p:cNvPr id="13" name="Rectangle 12">
            <a:extLst>
              <a:ext uri="{FF2B5EF4-FFF2-40B4-BE49-F238E27FC236}">
                <a16:creationId xmlns:a16="http://schemas.microsoft.com/office/drawing/2014/main" id="{5F0B162F-BC92-8780-4F45-3B7136BE6738}"/>
              </a:ext>
            </a:extLst>
          </p:cNvPr>
          <p:cNvSpPr/>
          <p:nvPr/>
        </p:nvSpPr>
        <p:spPr>
          <a:xfrm>
            <a:off x="606058" y="5717667"/>
            <a:ext cx="2014148" cy="245399"/>
          </a:xfrm>
          <a:prstGeom prst="rect">
            <a:avLst/>
          </a:prstGeom>
          <a:solidFill>
            <a:srgbClr val="51A6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600" b="1" i="0" dirty="0">
                <a:solidFill>
                  <a:schemeClr val="bg1"/>
                </a:solidFill>
                <a:effectLst/>
              </a:rPr>
              <a:t>Revenue Analysis</a:t>
            </a:r>
          </a:p>
        </p:txBody>
      </p:sp>
      <p:sp>
        <p:nvSpPr>
          <p:cNvPr id="14" name="Rectangle 13">
            <a:extLst>
              <a:ext uri="{FF2B5EF4-FFF2-40B4-BE49-F238E27FC236}">
                <a16:creationId xmlns:a16="http://schemas.microsoft.com/office/drawing/2014/main" id="{76AA09DA-15C2-C040-F21E-90C41B0A48D0}"/>
              </a:ext>
            </a:extLst>
          </p:cNvPr>
          <p:cNvSpPr/>
          <p:nvPr/>
        </p:nvSpPr>
        <p:spPr>
          <a:xfrm>
            <a:off x="606056" y="4855585"/>
            <a:ext cx="4718849" cy="245399"/>
          </a:xfrm>
          <a:prstGeom prst="rect">
            <a:avLst/>
          </a:prstGeom>
          <a:solidFill>
            <a:srgbClr val="51A6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600" b="1" i="0" dirty="0">
                <a:solidFill>
                  <a:schemeClr val="bg1"/>
                </a:solidFill>
                <a:effectLst/>
              </a:rPr>
              <a:t>Sources &amp; Uses of Funds Necessary to Operate</a:t>
            </a:r>
          </a:p>
        </p:txBody>
      </p:sp>
      <p:sp>
        <p:nvSpPr>
          <p:cNvPr id="3" name="Slide Number Placeholder 2">
            <a:extLst>
              <a:ext uri="{FF2B5EF4-FFF2-40B4-BE49-F238E27FC236}">
                <a16:creationId xmlns:a16="http://schemas.microsoft.com/office/drawing/2014/main" id="{4C885966-4F91-A6D2-63CE-8DDC87F67F25}"/>
              </a:ext>
            </a:extLst>
          </p:cNvPr>
          <p:cNvSpPr txBox="1">
            <a:spLocks/>
          </p:cNvSpPr>
          <p:nvPr/>
        </p:nvSpPr>
        <p:spPr>
          <a:xfrm>
            <a:off x="11622400" y="6567448"/>
            <a:ext cx="457200" cy="1984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8DF80FAE-7706-BD45-96D3-01A949F6FBA3}" type="slidenum">
              <a:rPr lang="en-US" sz="800" smtClean="0">
                <a:solidFill>
                  <a:srgbClr val="3B3C3F">
                    <a:lumMod val="40000"/>
                    <a:lumOff val="60000"/>
                  </a:srgbClr>
                </a:solidFill>
                <a:latin typeface="Arial" panose="020B0604020202020204"/>
              </a:rPr>
              <a:pPr algn="r">
                <a:defRPr/>
              </a:pPr>
              <a:t>8</a:t>
            </a:fld>
            <a:endParaRPr lang="en-US" sz="800">
              <a:solidFill>
                <a:srgbClr val="3B3C3F">
                  <a:lumMod val="40000"/>
                  <a:lumOff val="60000"/>
                </a:srgbClr>
              </a:solidFill>
              <a:latin typeface="Arial" panose="020B0604020202020204"/>
            </a:endParaRPr>
          </a:p>
        </p:txBody>
      </p:sp>
      <p:sp>
        <p:nvSpPr>
          <p:cNvPr id="18" name="Title 1">
            <a:extLst>
              <a:ext uri="{FF2B5EF4-FFF2-40B4-BE49-F238E27FC236}">
                <a16:creationId xmlns:a16="http://schemas.microsoft.com/office/drawing/2014/main" id="{FCD7A012-9193-B387-49FC-A6B43D6DC76C}"/>
              </a:ext>
            </a:extLst>
          </p:cNvPr>
          <p:cNvSpPr>
            <a:spLocks noGrp="1"/>
          </p:cNvSpPr>
          <p:nvPr>
            <p:ph type="title"/>
          </p:nvPr>
        </p:nvSpPr>
        <p:spPr>
          <a:xfrm>
            <a:off x="606055" y="454333"/>
            <a:ext cx="10979889" cy="662781"/>
          </a:xfrm>
        </p:spPr>
        <p:txBody>
          <a:bodyPr anchor="t">
            <a:noAutofit/>
          </a:bodyPr>
          <a:lstStyle/>
          <a:p>
            <a:r>
              <a:rPr lang="en-US" dirty="0">
                <a:latin typeface="+mn-lt"/>
              </a:rPr>
              <a:t>Business Plan 101 – Additional Info/Tips</a:t>
            </a:r>
            <a:endParaRPr lang="en-US" sz="2800" i="1" dirty="0">
              <a:latin typeface="+mn-lt"/>
            </a:endParaRPr>
          </a:p>
        </p:txBody>
      </p:sp>
      <p:sp>
        <p:nvSpPr>
          <p:cNvPr id="19" name="Rectangle 18">
            <a:extLst>
              <a:ext uri="{FF2B5EF4-FFF2-40B4-BE49-F238E27FC236}">
                <a16:creationId xmlns:a16="http://schemas.microsoft.com/office/drawing/2014/main" id="{960692A1-203E-AC7B-4289-730A2FF91A68}"/>
              </a:ext>
            </a:extLst>
          </p:cNvPr>
          <p:cNvSpPr/>
          <p:nvPr/>
        </p:nvSpPr>
        <p:spPr>
          <a:xfrm>
            <a:off x="0" y="155242"/>
            <a:ext cx="1600200" cy="120672"/>
          </a:xfrm>
          <a:prstGeom prst="rect">
            <a:avLst/>
          </a:prstGeom>
          <a:solidFill>
            <a:srgbClr val="51A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357EEF6B-0903-F92A-2ADA-19713337EBD8}"/>
              </a:ext>
            </a:extLst>
          </p:cNvPr>
          <p:cNvSpPr/>
          <p:nvPr/>
        </p:nvSpPr>
        <p:spPr>
          <a:xfrm>
            <a:off x="10591800" y="155242"/>
            <a:ext cx="1600200" cy="120672"/>
          </a:xfrm>
          <a:prstGeom prst="rect">
            <a:avLst/>
          </a:prstGeom>
          <a:solidFill>
            <a:srgbClr val="51A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6552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0AE4A9-0EA6-1008-633F-A7C092CB0B50}"/>
              </a:ext>
            </a:extLst>
          </p:cNvPr>
          <p:cNvSpPr>
            <a:spLocks noGrp="1"/>
          </p:cNvSpPr>
          <p:nvPr>
            <p:ph idx="1"/>
          </p:nvPr>
        </p:nvSpPr>
        <p:spPr/>
        <p:txBody>
          <a:bodyPr/>
          <a:lstStyle/>
          <a:p>
            <a:pPr marL="0" indent="0">
              <a:buNone/>
            </a:pPr>
            <a:r>
              <a:rPr lang="en-US" b="1" i="0" u="sng" strike="noStrike" dirty="0">
                <a:effectLst/>
              </a:rPr>
              <a:t>Important Dates</a:t>
            </a:r>
          </a:p>
          <a:p>
            <a:r>
              <a:rPr lang="en-US" sz="2400" b="0" i="0" strike="noStrike" dirty="0">
                <a:effectLst/>
              </a:rPr>
              <a:t>Application opens on July 1, 2024</a:t>
            </a:r>
          </a:p>
          <a:p>
            <a:r>
              <a:rPr lang="en-US" sz="2400" dirty="0"/>
              <a:t>Application closes on October 31, 2024</a:t>
            </a:r>
          </a:p>
          <a:p>
            <a:r>
              <a:rPr lang="en-US" sz="2400" dirty="0"/>
              <a:t>Winners are notified on November 18, 2024 </a:t>
            </a:r>
          </a:p>
          <a:p>
            <a:r>
              <a:rPr lang="en-US" sz="2400" dirty="0"/>
              <a:t>Progress 64 West Luncheon on November 27, 2024</a:t>
            </a:r>
          </a:p>
          <a:p>
            <a:pPr marL="0" indent="0">
              <a:buNone/>
            </a:pPr>
            <a:endParaRPr lang="en-US" dirty="0">
              <a:hlinkClick r:id="rId2"/>
            </a:endParaRPr>
          </a:p>
          <a:p>
            <a:pPr marL="0" indent="0">
              <a:buNone/>
            </a:pPr>
            <a:r>
              <a:rPr lang="en-US" b="1" u="sng" strike="noStrike" dirty="0">
                <a:effectLst/>
              </a:rPr>
              <a:t>Key Contacts</a:t>
            </a:r>
            <a:endParaRPr lang="en-US" b="1" u="sng" strike="noStrike" dirty="0">
              <a:effectLst/>
              <a:hlinkClick r:id="rId2"/>
            </a:endParaRPr>
          </a:p>
          <a:p>
            <a:r>
              <a:rPr lang="en-US" sz="2400" b="0" i="0" u="none" strike="noStrike" dirty="0">
                <a:effectLst/>
                <a:hlinkClick r:id="rId2"/>
              </a:rPr>
              <a:t>AMcDonald@youthbridge.org</a:t>
            </a:r>
            <a:r>
              <a:rPr lang="en-US" sz="2400" b="0" i="0" dirty="0">
                <a:solidFill>
                  <a:srgbClr val="215B85"/>
                </a:solidFill>
                <a:effectLst/>
              </a:rPr>
              <a:t> </a:t>
            </a:r>
            <a:endParaRPr lang="en-US" sz="2400" dirty="0"/>
          </a:p>
        </p:txBody>
      </p:sp>
      <p:sp>
        <p:nvSpPr>
          <p:cNvPr id="5" name="Slide Number Placeholder 2">
            <a:extLst>
              <a:ext uri="{FF2B5EF4-FFF2-40B4-BE49-F238E27FC236}">
                <a16:creationId xmlns:a16="http://schemas.microsoft.com/office/drawing/2014/main" id="{8B551562-6601-03DE-2041-0309E90B8EDC}"/>
              </a:ext>
            </a:extLst>
          </p:cNvPr>
          <p:cNvSpPr txBox="1">
            <a:spLocks/>
          </p:cNvSpPr>
          <p:nvPr/>
        </p:nvSpPr>
        <p:spPr>
          <a:xfrm>
            <a:off x="11622400" y="6567448"/>
            <a:ext cx="457200" cy="1984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8DF80FAE-7706-BD45-96D3-01A949F6FBA3}" type="slidenum">
              <a:rPr lang="en-US" sz="800" smtClean="0">
                <a:solidFill>
                  <a:srgbClr val="3B3C3F">
                    <a:lumMod val="40000"/>
                    <a:lumOff val="60000"/>
                  </a:srgbClr>
                </a:solidFill>
                <a:latin typeface="Arial" panose="020B0604020202020204"/>
              </a:rPr>
              <a:pPr algn="r">
                <a:defRPr/>
              </a:pPr>
              <a:t>9</a:t>
            </a:fld>
            <a:endParaRPr lang="en-US" sz="800">
              <a:solidFill>
                <a:srgbClr val="3B3C3F">
                  <a:lumMod val="40000"/>
                  <a:lumOff val="60000"/>
                </a:srgbClr>
              </a:solidFill>
              <a:latin typeface="Arial" panose="020B0604020202020204"/>
            </a:endParaRPr>
          </a:p>
        </p:txBody>
      </p:sp>
      <p:sp>
        <p:nvSpPr>
          <p:cNvPr id="8" name="Title 1">
            <a:extLst>
              <a:ext uri="{FF2B5EF4-FFF2-40B4-BE49-F238E27FC236}">
                <a16:creationId xmlns:a16="http://schemas.microsoft.com/office/drawing/2014/main" id="{C17F6E88-E91E-D7B6-885A-2B1E76240B6B}"/>
              </a:ext>
            </a:extLst>
          </p:cNvPr>
          <p:cNvSpPr>
            <a:spLocks noGrp="1"/>
          </p:cNvSpPr>
          <p:nvPr>
            <p:ph type="title"/>
          </p:nvPr>
        </p:nvSpPr>
        <p:spPr>
          <a:xfrm>
            <a:off x="606056" y="454333"/>
            <a:ext cx="10979889" cy="662781"/>
          </a:xfrm>
        </p:spPr>
        <p:txBody>
          <a:bodyPr anchor="t">
            <a:noAutofit/>
          </a:bodyPr>
          <a:lstStyle/>
          <a:p>
            <a:r>
              <a:rPr lang="en-US" dirty="0">
                <a:latin typeface="+mn-lt"/>
              </a:rPr>
              <a:t>Important Dates &amp; Key Contacts</a:t>
            </a:r>
            <a:endParaRPr lang="en-US" sz="2800" i="1" dirty="0">
              <a:latin typeface="+mn-lt"/>
            </a:endParaRPr>
          </a:p>
        </p:txBody>
      </p:sp>
      <p:sp>
        <p:nvSpPr>
          <p:cNvPr id="9" name="Rectangle 8">
            <a:extLst>
              <a:ext uri="{FF2B5EF4-FFF2-40B4-BE49-F238E27FC236}">
                <a16:creationId xmlns:a16="http://schemas.microsoft.com/office/drawing/2014/main" id="{653C5AB0-1A62-01C3-FE00-80B60016CF16}"/>
              </a:ext>
            </a:extLst>
          </p:cNvPr>
          <p:cNvSpPr/>
          <p:nvPr/>
        </p:nvSpPr>
        <p:spPr>
          <a:xfrm>
            <a:off x="0" y="155242"/>
            <a:ext cx="1600200" cy="120672"/>
          </a:xfrm>
          <a:prstGeom prst="rect">
            <a:avLst/>
          </a:prstGeom>
          <a:solidFill>
            <a:srgbClr val="51A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5FCCB451-5732-438F-49BE-7FEEFB7251E8}"/>
              </a:ext>
            </a:extLst>
          </p:cNvPr>
          <p:cNvSpPr/>
          <p:nvPr/>
        </p:nvSpPr>
        <p:spPr>
          <a:xfrm>
            <a:off x="10591800" y="155242"/>
            <a:ext cx="1600200" cy="120672"/>
          </a:xfrm>
          <a:prstGeom prst="rect">
            <a:avLst/>
          </a:prstGeom>
          <a:solidFill>
            <a:srgbClr val="51A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6256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871</TotalTime>
  <Words>1287</Words>
  <Application>Microsoft Office PowerPoint</Application>
  <PresentationFormat>Widescreen</PresentationFormat>
  <Paragraphs>122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Progress 64 Entrepreneurial Scholarship</vt:lpstr>
      <vt:lpstr>PowerPoint Presentation</vt:lpstr>
      <vt:lpstr>Scholarship History</vt:lpstr>
      <vt:lpstr>Scholarship Application Overview</vt:lpstr>
      <vt:lpstr>Business Plan 101 – Lean Canvas Overview</vt:lpstr>
      <vt:lpstr>Business Plan 101 – Lean Canvas Example</vt:lpstr>
      <vt:lpstr>Business Plan 101 – Additional Info/Tips</vt:lpstr>
      <vt:lpstr>Business Plan 101 – Additional Info/Tips</vt:lpstr>
      <vt:lpstr>Important Dates &amp; Key Contacts</vt:lpstr>
      <vt:lpstr>Additional Resources</vt:lpstr>
      <vt:lpstr>PowerPoint Presentation</vt:lpstr>
    </vt:vector>
  </TitlesOfParts>
  <Company>Edward Jones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64 Entrepreneurial Scholarship Fund</dc:title>
  <dc:creator>Ioakimides,Nick</dc:creator>
  <cp:lastModifiedBy>Nick Ioakimides</cp:lastModifiedBy>
  <cp:revision>9</cp:revision>
  <dcterms:created xsi:type="dcterms:W3CDTF">2024-06-08T15:08:23Z</dcterms:created>
  <dcterms:modified xsi:type="dcterms:W3CDTF">2024-06-26T23:52:02Z</dcterms:modified>
</cp:coreProperties>
</file>